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4"/>
  </p:sldMasterIdLst>
  <p:notesMasterIdLst>
    <p:notesMasterId r:id="rId36"/>
  </p:notesMasterIdLst>
  <p:sldIdLst>
    <p:sldId id="257" r:id="rId5"/>
    <p:sldId id="258" r:id="rId6"/>
    <p:sldId id="259" r:id="rId7"/>
    <p:sldId id="260" r:id="rId8"/>
    <p:sldId id="261" r:id="rId9"/>
    <p:sldId id="262" r:id="rId10"/>
    <p:sldId id="263" r:id="rId11"/>
    <p:sldId id="264" r:id="rId12"/>
    <p:sldId id="265" r:id="rId13"/>
    <p:sldId id="266" r:id="rId14"/>
    <p:sldId id="292" r:id="rId15"/>
    <p:sldId id="293"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83" r:id="rId29"/>
    <p:sldId id="284" r:id="rId30"/>
    <p:sldId id="286" r:id="rId31"/>
    <p:sldId id="287" r:id="rId32"/>
    <p:sldId id="296" r:id="rId33"/>
    <p:sldId id="290" r:id="rId34"/>
    <p:sldId id="291"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1CF7526C-0DED-8804-2F61-9E4214E4DB27}" name="Schermerhorn, Jordan (CDC/GHC/DGHP) (CTR)" initials="SJ((" userId="S::xuc4@cdc.gov::34a87e79-620a-4f25-b665-dbb4ca52bca8" providerId="AD"/>
  <p188:author id="{6DFEE882-EFDA-EE80-0BBD-19757B190C5E}" name="Martel, Lise (CDC/GHC/DGHP)" initials="M(" userId="S::diz0@cdc.gov::fbce038f-8655-4557-9709-9829739673e8" providerId="AD"/>
  <p188:author id="{677E6A8E-C9A6-07BD-E1D8-448ECDAFF898}" name="Gallagher, Darby (CDC/GHC/DGHP)" initials="GD(" userId="S::zss9@cdc.gov::a845a694-00ae-430c-a73d-6baae6728f31" providerId="AD"/>
  <p188:author id="{D71DB8A5-77F4-3016-5A88-EDAC4D4F1636}" name="Yard, Ellen E. (CDC/GHC/DGHP)" initials="YEE(" userId="S::IGF8@cdc.gov::19c9ef13-1d29-41fa-9fd7-59de21a7a375" providerId="AD"/>
  <p188:author id="{491092DD-DF18-D6A0-E007-B3D189146547}" name="Diaz, Anaite" initials="AD" userId="S::ADIAZ30@emory.edu::d43257d9-b94c-4426-bc03-511033f0ba2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81" autoAdjust="0"/>
    <p:restoredTop sz="56432" autoAdjust="0"/>
  </p:normalViewPr>
  <p:slideViewPr>
    <p:cSldViewPr snapToGrid="0">
      <p:cViewPr varScale="1">
        <p:scale>
          <a:sx n="30" d="100"/>
          <a:sy n="30" d="100"/>
        </p:scale>
        <p:origin x="2152"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latin typeface="Arial" charset="0"/>
                <a:ea typeface="Arial" charset="0"/>
                <a:cs typeface="Arial" charset="0"/>
              </a:defRPr>
            </a:pPr>
            <a:r>
              <a:rPr lang="en-US" sz="2400" b="1" i="0" baseline="0" dirty="0">
                <a:effectLst/>
              </a:rPr>
              <a:t>Casos notificados de diarrea por semana,</a:t>
            </a:r>
            <a:endParaRPr lang="en-US" sz="2400" b="1" dirty="0">
              <a:effectLst/>
            </a:endParaRPr>
          </a:p>
          <a:p>
            <a:pPr>
              <a:defRPr>
                <a:latin typeface="Arial" charset="0"/>
                <a:ea typeface="Arial" charset="0"/>
                <a:cs typeface="Arial" charset="0"/>
              </a:defRPr>
            </a:pPr>
            <a:r>
              <a:rPr lang="en-US" sz="2400" b="1" i="0" baseline="0" dirty="0">
                <a:effectLst/>
              </a:rPr>
              <a:t>Botsuana, 2015</a:t>
            </a:r>
            <a:endParaRPr lang="en-US" sz="2400" b="1" dirty="0">
              <a:effectLst/>
            </a:endParaRPr>
          </a:p>
        </c:rich>
      </c:tx>
      <c:layout>
        <c:manualLayout>
          <c:xMode val="edge"/>
          <c:yMode val="edge"/>
          <c:x val="0.212955232396599"/>
          <c:y val="0"/>
        </c:manualLayout>
      </c:layout>
      <c:overlay val="0"/>
    </c:title>
    <c:autoTitleDeleted val="0"/>
    <c:plotArea>
      <c:layout>
        <c:manualLayout>
          <c:layoutTarget val="inner"/>
          <c:xMode val="edge"/>
          <c:yMode val="edge"/>
          <c:x val="0.10832053135447431"/>
          <c:y val="0.10386805030689346"/>
          <c:w val="0.84710588681135257"/>
          <c:h val="0.70562832551712129"/>
        </c:manualLayout>
      </c:layout>
      <c:barChart>
        <c:barDir val="col"/>
        <c:grouping val="clustered"/>
        <c:varyColors val="0"/>
        <c:ser>
          <c:idx val="2"/>
          <c:order val="2"/>
          <c:tx>
            <c:v>Casos</c:v>
          </c:tx>
          <c:spPr>
            <a:solidFill>
              <a:srgbClr val="00953A"/>
            </a:solidFill>
            <a:ln>
              <a:solidFill>
                <a:schemeClr val="tx1"/>
              </a:solidFill>
            </a:ln>
          </c:spPr>
          <c:invertIfNegative val="0"/>
          <c:val>
            <c:numRef>
              <c:f>National!$K$61:$K$112</c:f>
              <c:numCache>
                <c:formatCode>General</c:formatCode>
                <c:ptCount val="52"/>
                <c:pt idx="0">
                  <c:v>214</c:v>
                </c:pt>
                <c:pt idx="1">
                  <c:v>290</c:v>
                </c:pt>
                <c:pt idx="2">
                  <c:v>275</c:v>
                </c:pt>
                <c:pt idx="3">
                  <c:v>321</c:v>
                </c:pt>
                <c:pt idx="4">
                  <c:v>263</c:v>
                </c:pt>
                <c:pt idx="5">
                  <c:v>275</c:v>
                </c:pt>
                <c:pt idx="6">
                  <c:v>231</c:v>
                </c:pt>
                <c:pt idx="7">
                  <c:v>231</c:v>
                </c:pt>
                <c:pt idx="8">
                  <c:v>210</c:v>
                </c:pt>
                <c:pt idx="9">
                  <c:v>174</c:v>
                </c:pt>
                <c:pt idx="10">
                  <c:v>186</c:v>
                </c:pt>
                <c:pt idx="11">
                  <c:v>164</c:v>
                </c:pt>
                <c:pt idx="12">
                  <c:v>190</c:v>
                </c:pt>
                <c:pt idx="13">
                  <c:v>137</c:v>
                </c:pt>
                <c:pt idx="14">
                  <c:v>180</c:v>
                </c:pt>
                <c:pt idx="15">
                  <c:v>155</c:v>
                </c:pt>
                <c:pt idx="16">
                  <c:v>122</c:v>
                </c:pt>
                <c:pt idx="17">
                  <c:v>157</c:v>
                </c:pt>
                <c:pt idx="18">
                  <c:v>210</c:v>
                </c:pt>
                <c:pt idx="19">
                  <c:v>216</c:v>
                </c:pt>
                <c:pt idx="20">
                  <c:v>174</c:v>
                </c:pt>
                <c:pt idx="21">
                  <c:v>162</c:v>
                </c:pt>
                <c:pt idx="22">
                  <c:v>151</c:v>
                </c:pt>
                <c:pt idx="23">
                  <c:v>130</c:v>
                </c:pt>
                <c:pt idx="24">
                  <c:v>140</c:v>
                </c:pt>
                <c:pt idx="25">
                  <c:v>112</c:v>
                </c:pt>
                <c:pt idx="26">
                  <c:v>128</c:v>
                </c:pt>
                <c:pt idx="27">
                  <c:v>101</c:v>
                </c:pt>
                <c:pt idx="28">
                  <c:v>100</c:v>
                </c:pt>
                <c:pt idx="29">
                  <c:v>144</c:v>
                </c:pt>
                <c:pt idx="30">
                  <c:v>131</c:v>
                </c:pt>
                <c:pt idx="31">
                  <c:v>210</c:v>
                </c:pt>
                <c:pt idx="32">
                  <c:v>323</c:v>
                </c:pt>
                <c:pt idx="33">
                  <c:v>441</c:v>
                </c:pt>
                <c:pt idx="34">
                  <c:v>403</c:v>
                </c:pt>
                <c:pt idx="35">
                  <c:v>271</c:v>
                </c:pt>
                <c:pt idx="36">
                  <c:v>282</c:v>
                </c:pt>
                <c:pt idx="37">
                  <c:v>243</c:v>
                </c:pt>
                <c:pt idx="38">
                  <c:v>196</c:v>
                </c:pt>
                <c:pt idx="39">
                  <c:v>198</c:v>
                </c:pt>
                <c:pt idx="40">
                  <c:v>243</c:v>
                </c:pt>
                <c:pt idx="41">
                  <c:v>249</c:v>
                </c:pt>
                <c:pt idx="42">
                  <c:v>210</c:v>
                </c:pt>
                <c:pt idx="43">
                  <c:v>161</c:v>
                </c:pt>
                <c:pt idx="44">
                  <c:v>149</c:v>
                </c:pt>
                <c:pt idx="45">
                  <c:v>252</c:v>
                </c:pt>
                <c:pt idx="46">
                  <c:v>0</c:v>
                </c:pt>
                <c:pt idx="47">
                  <c:v>0</c:v>
                </c:pt>
                <c:pt idx="48">
                  <c:v>0</c:v>
                </c:pt>
                <c:pt idx="49">
                  <c:v>0</c:v>
                </c:pt>
                <c:pt idx="50">
                  <c:v>0</c:v>
                </c:pt>
                <c:pt idx="51">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D8D9-4819-B3D9-4D389C3A8017}"/>
            </c:ext>
          </c:extLst>
        </c:ser>
        <c:dLbls>
          <c:showLegendKey val="0"/>
          <c:showVal val="0"/>
          <c:showCatName val="0"/>
          <c:showSerName val="0"/>
          <c:showPercent val="0"/>
          <c:showBubbleSize val="0"/>
        </c:dLbls>
        <c:gapWidth val="0"/>
        <c:axId val="104646912"/>
        <c:axId val="104649088"/>
      </c:barChart>
      <c:lineChart>
        <c:grouping val="standard"/>
        <c:varyColors val="0"/>
        <c:ser>
          <c:idx val="0"/>
          <c:order val="0"/>
          <c:tx>
            <c:strRef>
              <c:f>National!$I$60</c:f>
              <c:strCache>
                <c:ptCount val="1"/>
                <c:pt idx="0">
                  <c:v>Alerta</c:v>
                </c:pt>
              </c:strCache>
            </c:strRef>
          </c:tx>
          <c:marker>
            <c:symbol val="none"/>
          </c:marker>
          <c:val>
            <c:numRef>
              <c:f>National!$I$61:$I$112</c:f>
              <c:numCache>
                <c:formatCode>General</c:formatCode>
                <c:ptCount val="52"/>
                <c:pt idx="0">
                  <c:v>380</c:v>
                </c:pt>
                <c:pt idx="1">
                  <c:v>498</c:v>
                </c:pt>
                <c:pt idx="2">
                  <c:v>469</c:v>
                </c:pt>
                <c:pt idx="3">
                  <c:v>526</c:v>
                </c:pt>
                <c:pt idx="4">
                  <c:v>575</c:v>
                </c:pt>
                <c:pt idx="5">
                  <c:v>506</c:v>
                </c:pt>
                <c:pt idx="6">
                  <c:v>482</c:v>
                </c:pt>
                <c:pt idx="7">
                  <c:v>532</c:v>
                </c:pt>
                <c:pt idx="8">
                  <c:v>483</c:v>
                </c:pt>
                <c:pt idx="9">
                  <c:v>482</c:v>
                </c:pt>
                <c:pt idx="10">
                  <c:v>492</c:v>
                </c:pt>
                <c:pt idx="11">
                  <c:v>482</c:v>
                </c:pt>
                <c:pt idx="12">
                  <c:v>412</c:v>
                </c:pt>
                <c:pt idx="13">
                  <c:v>388</c:v>
                </c:pt>
                <c:pt idx="14">
                  <c:v>395</c:v>
                </c:pt>
                <c:pt idx="15">
                  <c:v>387</c:v>
                </c:pt>
                <c:pt idx="16">
                  <c:v>325</c:v>
                </c:pt>
                <c:pt idx="17">
                  <c:v>306</c:v>
                </c:pt>
                <c:pt idx="18">
                  <c:v>390</c:v>
                </c:pt>
                <c:pt idx="19">
                  <c:v>334</c:v>
                </c:pt>
                <c:pt idx="20">
                  <c:v>327</c:v>
                </c:pt>
                <c:pt idx="21">
                  <c:v>309</c:v>
                </c:pt>
                <c:pt idx="22">
                  <c:v>275</c:v>
                </c:pt>
                <c:pt idx="23">
                  <c:v>256</c:v>
                </c:pt>
                <c:pt idx="24">
                  <c:v>295</c:v>
                </c:pt>
                <c:pt idx="25">
                  <c:v>343</c:v>
                </c:pt>
                <c:pt idx="26">
                  <c:v>176</c:v>
                </c:pt>
                <c:pt idx="27">
                  <c:v>232</c:v>
                </c:pt>
                <c:pt idx="28">
                  <c:v>201</c:v>
                </c:pt>
                <c:pt idx="29">
                  <c:v>291</c:v>
                </c:pt>
                <c:pt idx="30">
                  <c:v>379</c:v>
                </c:pt>
                <c:pt idx="31">
                  <c:v>587</c:v>
                </c:pt>
                <c:pt idx="32">
                  <c:v>661</c:v>
                </c:pt>
                <c:pt idx="33">
                  <c:v>650</c:v>
                </c:pt>
                <c:pt idx="34">
                  <c:v>697</c:v>
                </c:pt>
                <c:pt idx="35">
                  <c:v>694</c:v>
                </c:pt>
                <c:pt idx="36">
                  <c:v>731</c:v>
                </c:pt>
                <c:pt idx="37">
                  <c:v>692</c:v>
                </c:pt>
                <c:pt idx="38">
                  <c:v>366</c:v>
                </c:pt>
                <c:pt idx="39">
                  <c:v>382</c:v>
                </c:pt>
                <c:pt idx="40">
                  <c:v>472</c:v>
                </c:pt>
                <c:pt idx="41">
                  <c:v>417</c:v>
                </c:pt>
                <c:pt idx="42">
                  <c:v>321</c:v>
                </c:pt>
                <c:pt idx="43">
                  <c:v>335</c:v>
                </c:pt>
                <c:pt idx="44">
                  <c:v>360</c:v>
                </c:pt>
                <c:pt idx="45">
                  <c:v>450</c:v>
                </c:pt>
                <c:pt idx="46">
                  <c:v>387</c:v>
                </c:pt>
                <c:pt idx="47">
                  <c:v>290</c:v>
                </c:pt>
                <c:pt idx="48">
                  <c:v>255</c:v>
                </c:pt>
                <c:pt idx="49">
                  <c:v>296</c:v>
                </c:pt>
                <c:pt idx="50">
                  <c:v>300</c:v>
                </c:pt>
                <c:pt idx="51">
                  <c:v>277</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D8D9-4819-B3D9-4D389C3A8017}"/>
            </c:ext>
          </c:extLst>
        </c:ser>
        <c:ser>
          <c:idx val="1"/>
          <c:order val="1"/>
          <c:tx>
            <c:strRef>
              <c:f>National!$J$60</c:f>
              <c:strCache>
                <c:ptCount val="1"/>
                <c:pt idx="0">
                  <c:v>Acción</c:v>
                </c:pt>
              </c:strCache>
            </c:strRef>
          </c:tx>
          <c:marker>
            <c:symbol val="none"/>
          </c:marker>
          <c:val>
            <c:numRef>
              <c:f>National!$J$61:$J$112</c:f>
              <c:numCache>
                <c:formatCode>General</c:formatCode>
                <c:ptCount val="52"/>
                <c:pt idx="0">
                  <c:v>523.94560207947643</c:v>
                </c:pt>
                <c:pt idx="1">
                  <c:v>633.60449023688761</c:v>
                </c:pt>
                <c:pt idx="2">
                  <c:v>607.45588912735798</c:v>
                </c:pt>
                <c:pt idx="3">
                  <c:v>713.8650544506072</c:v>
                </c:pt>
                <c:pt idx="4">
                  <c:v>694.0787858002717</c:v>
                </c:pt>
                <c:pt idx="5">
                  <c:v>638.0232334210466</c:v>
                </c:pt>
                <c:pt idx="6">
                  <c:v>641.17051555144951</c:v>
                </c:pt>
                <c:pt idx="7">
                  <c:v>648.62206895357497</c:v>
                </c:pt>
                <c:pt idx="8">
                  <c:v>555.11242463615577</c:v>
                </c:pt>
                <c:pt idx="9">
                  <c:v>598.5027637977704</c:v>
                </c:pt>
                <c:pt idx="10">
                  <c:v>657.52863404375057</c:v>
                </c:pt>
                <c:pt idx="11">
                  <c:v>624.53420958322033</c:v>
                </c:pt>
                <c:pt idx="12">
                  <c:v>592.56468994444424</c:v>
                </c:pt>
                <c:pt idx="13">
                  <c:v>515.73729845055379</c:v>
                </c:pt>
                <c:pt idx="14">
                  <c:v>448.84343837927332</c:v>
                </c:pt>
                <c:pt idx="15">
                  <c:v>492.80548080572242</c:v>
                </c:pt>
                <c:pt idx="16">
                  <c:v>391.39563125582953</c:v>
                </c:pt>
                <c:pt idx="17">
                  <c:v>413.44916064298963</c:v>
                </c:pt>
                <c:pt idx="18">
                  <c:v>549.66989480996051</c:v>
                </c:pt>
                <c:pt idx="19">
                  <c:v>560.87840095229149</c:v>
                </c:pt>
                <c:pt idx="20">
                  <c:v>482.92453762904449</c:v>
                </c:pt>
                <c:pt idx="21">
                  <c:v>418.20832774049188</c:v>
                </c:pt>
                <c:pt idx="22">
                  <c:v>341.71285377301251</c:v>
                </c:pt>
                <c:pt idx="23">
                  <c:v>404.87815251294768</c:v>
                </c:pt>
                <c:pt idx="24">
                  <c:v>367.43626824226862</c:v>
                </c:pt>
                <c:pt idx="25">
                  <c:v>469.07418595183378</c:v>
                </c:pt>
                <c:pt idx="26">
                  <c:v>619.14313956633134</c:v>
                </c:pt>
                <c:pt idx="27">
                  <c:v>694.696997678966</c:v>
                </c:pt>
                <c:pt idx="28">
                  <c:v>532.62475296431967</c:v>
                </c:pt>
                <c:pt idx="29">
                  <c:v>669.6548667473354</c:v>
                </c:pt>
                <c:pt idx="30">
                  <c:v>621.42975383099542</c:v>
                </c:pt>
                <c:pt idx="31">
                  <c:v>716.93526201085592</c:v>
                </c:pt>
                <c:pt idx="32">
                  <c:v>942.61220499349838</c:v>
                </c:pt>
                <c:pt idx="33">
                  <c:v>1542.1832962838091</c:v>
                </c:pt>
                <c:pt idx="34">
                  <c:v>1396.3547439100421</c:v>
                </c:pt>
                <c:pt idx="35">
                  <c:v>1027.875800951243</c:v>
                </c:pt>
                <c:pt idx="36">
                  <c:v>1087.4367510832469</c:v>
                </c:pt>
                <c:pt idx="37">
                  <c:v>914.88004812371253</c:v>
                </c:pt>
                <c:pt idx="38">
                  <c:v>695.77179280536052</c:v>
                </c:pt>
                <c:pt idx="39">
                  <c:v>577.61333364592826</c:v>
                </c:pt>
                <c:pt idx="40">
                  <c:v>624.90588226444754</c:v>
                </c:pt>
                <c:pt idx="41">
                  <c:v>536.38829177083562</c:v>
                </c:pt>
                <c:pt idx="42">
                  <c:v>434.84750671460728</c:v>
                </c:pt>
                <c:pt idx="43">
                  <c:v>505.0674855054973</c:v>
                </c:pt>
                <c:pt idx="44">
                  <c:v>413.45166803654229</c:v>
                </c:pt>
                <c:pt idx="45">
                  <c:v>511.29810923368348</c:v>
                </c:pt>
                <c:pt idx="46">
                  <c:v>528.20832918409337</c:v>
                </c:pt>
                <c:pt idx="47">
                  <c:v>427.43826487374201</c:v>
                </c:pt>
                <c:pt idx="48">
                  <c:v>347.10535550939261</c:v>
                </c:pt>
                <c:pt idx="49">
                  <c:v>374.33485708949303</c:v>
                </c:pt>
                <c:pt idx="50">
                  <c:v>420.77533054102372</c:v>
                </c:pt>
                <c:pt idx="51">
                  <c:v>444.84799394873681</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D8D9-4819-B3D9-4D389C3A8017}"/>
            </c:ext>
          </c:extLst>
        </c:ser>
        <c:dLbls>
          <c:showLegendKey val="0"/>
          <c:showVal val="0"/>
          <c:showCatName val="0"/>
          <c:showSerName val="0"/>
          <c:showPercent val="0"/>
          <c:showBubbleSize val="0"/>
        </c:dLbls>
        <c:marker val="1"/>
        <c:smooth val="0"/>
        <c:axId val="104646912"/>
        <c:axId val="104649088"/>
      </c:lineChart>
      <c:catAx>
        <c:axId val="104646912"/>
        <c:scaling>
          <c:orientation val="minMax"/>
        </c:scaling>
        <c:delete val="0"/>
        <c:axPos val="b"/>
        <c:title>
          <c:tx>
            <c:rich>
              <a:bodyPr/>
              <a:lstStyle/>
              <a:p>
                <a:pPr>
                  <a:defRPr/>
                </a:pPr>
                <a:r>
                  <a:rPr lang="en-US" sz="1800" b="0" baseline="0">
                    <a:latin typeface="Arial" panose="020B0604020202020204" pitchFamily="34" charset="0"/>
                    <a:cs typeface="Arial" panose="020B0604020202020204" pitchFamily="34" charset="0"/>
                  </a:rPr>
                  <a:t>Semana </a:t>
                </a:r>
                <a:r>
                  <a:rPr lang="en-US" sz="1800" b="0">
                    <a:latin typeface="Arial" panose="020B0604020202020204" pitchFamily="34" charset="0"/>
                    <a:cs typeface="Arial" panose="020B0604020202020204" pitchFamily="34" charset="0"/>
                  </a:rPr>
                  <a:t>epidemiológica</a:t>
                </a:r>
              </a:p>
            </c:rich>
          </c:tx>
          <c:layout>
            <c:manualLayout>
              <c:xMode val="edge"/>
              <c:yMode val="edge"/>
              <c:x val="0.4173504341437782"/>
              <c:y val="0.90785937346985413"/>
            </c:manualLayout>
          </c:layout>
          <c:overlay val="0"/>
        </c:title>
        <c:majorTickMark val="out"/>
        <c:minorTickMark val="none"/>
        <c:tickLblPos val="nextTo"/>
        <c:txPr>
          <a:bodyPr/>
          <a:lstStyle/>
          <a:p>
            <a:pPr>
              <a:defRPr sz="1600" baseline="0">
                <a:latin typeface="Arial" panose="020B0604020202020204" pitchFamily="34" charset="0"/>
              </a:defRPr>
            </a:pPr>
            <a:endParaRPr lang="es-ES"/>
          </a:p>
        </c:txPr>
        <c:crossAx val="104649088"/>
        <c:crosses val="autoZero"/>
        <c:auto val="1"/>
        <c:lblAlgn val="ctr"/>
        <c:lblOffset val="100"/>
        <c:tickLblSkip val="2"/>
        <c:noMultiLvlLbl val="0"/>
      </c:catAx>
      <c:valAx>
        <c:axId val="104649088"/>
        <c:scaling>
          <c:orientation val="minMax"/>
        </c:scaling>
        <c:delete val="0"/>
        <c:axPos val="l"/>
        <c:majorGridlines>
          <c:spPr>
            <a:ln>
              <a:noFill/>
            </a:ln>
          </c:spPr>
        </c:majorGridlines>
        <c:title>
          <c:tx>
            <c:rich>
              <a:bodyPr rot="-5400000" vert="horz"/>
              <a:lstStyle/>
              <a:p>
                <a:pPr>
                  <a:defRPr/>
                </a:pPr>
                <a:r>
                  <a:rPr lang="en-US" sz="1800" b="0" baseline="0" dirty="0">
                    <a:latin typeface="Arial" panose="020B0604020202020204" pitchFamily="34" charset="0"/>
                    <a:cs typeface="Arial" panose="020B0604020202020204" pitchFamily="34" charset="0"/>
                  </a:rPr>
                  <a:t># casos</a:t>
                </a:r>
                <a:endParaRPr lang="en-US" sz="1800" b="0" dirty="0">
                  <a:latin typeface="Arial" panose="020B0604020202020204" pitchFamily="34" charset="0"/>
                  <a:cs typeface="Arial" panose="020B0604020202020204" pitchFamily="34" charset="0"/>
                </a:endParaRPr>
              </a:p>
            </c:rich>
          </c:tx>
          <c:layout>
            <c:manualLayout>
              <c:xMode val="edge"/>
              <c:yMode val="edge"/>
              <c:x val="1.2179802847433089E-2"/>
              <c:y val="0.29632743218393304"/>
            </c:manualLayout>
          </c:layout>
          <c:overlay val="0"/>
        </c:title>
        <c:numFmt formatCode="General" sourceLinked="1"/>
        <c:majorTickMark val="out"/>
        <c:minorTickMark val="none"/>
        <c:tickLblPos val="nextTo"/>
        <c:txPr>
          <a:bodyPr/>
          <a:lstStyle/>
          <a:p>
            <a:pPr>
              <a:defRPr sz="1600" baseline="0">
                <a:latin typeface="Arial" panose="020B0604020202020204" pitchFamily="34" charset="0"/>
              </a:defRPr>
            </a:pPr>
            <a:endParaRPr lang="es-ES"/>
          </a:p>
        </c:txPr>
        <c:crossAx val="104646912"/>
        <c:crosses val="autoZero"/>
        <c:crossBetween val="between"/>
      </c:valAx>
    </c:plotArea>
    <c:plotVisOnly val="1"/>
    <c:dispBlanksAs val="gap"/>
    <c:showDLblsOverMax val="0"/>
  </c:chart>
  <c:spPr>
    <a:ln>
      <a:noFill/>
    </a:ln>
    <a:scene3d>
      <a:camera prst="orthographicFront"/>
      <a:lightRig rig="threePt" dir="t"/>
    </a:scene3d>
    <a:sp3d>
      <a:bevelT/>
    </a:sp3d>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49805048604321"/>
          <c:y val="4.208176423599224E-2"/>
          <c:w val="0.87025884471268811"/>
          <c:h val="0.7896460972269771"/>
        </c:manualLayout>
      </c:layout>
      <c:barChart>
        <c:barDir val="col"/>
        <c:grouping val="stacked"/>
        <c:varyColors val="0"/>
        <c:ser>
          <c:idx val="0"/>
          <c:order val="0"/>
          <c:tx>
            <c:strRef>
              <c:f>Sheet1!$B$1</c:f>
              <c:strCache>
                <c:ptCount val="1"/>
                <c:pt idx="0">
                  <c:v>S. Paratyphi A</c:v>
                </c:pt>
              </c:strCache>
            </c:strRef>
          </c:tx>
          <c:spPr>
            <a:solidFill>
              <a:srgbClr val="00953A"/>
            </a:solidFill>
            <a:ln>
              <a:solidFill>
                <a:schemeClr val="tx1"/>
              </a:solidFill>
            </a:ln>
            <a:effectLst/>
          </c:spPr>
          <c:invertIfNegative val="0"/>
          <c:cat>
            <c:strRef>
              <c:f>Sheet1!$A$2:$A$33</c:f>
              <c:strCache>
                <c:ptCount val="32"/>
                <c:pt idx="0">
                  <c:v>Jan</c:v>
                </c:pt>
                <c:pt idx="1">
                  <c:v>Febrero</c:v>
                </c:pt>
                <c:pt idx="2">
                  <c:v>Mar</c:v>
                </c:pt>
                <c:pt idx="3">
                  <c:v>Abr</c:v>
                </c:pt>
                <c:pt idx="4">
                  <c:v>Mayo</c:v>
                </c:pt>
                <c:pt idx="5">
                  <c:v>Jun</c:v>
                </c:pt>
                <c:pt idx="6">
                  <c:v>Julio</c:v>
                </c:pt>
                <c:pt idx="7">
                  <c:v>Agosto</c:v>
                </c:pt>
                <c:pt idx="8">
                  <c:v>Sep</c:v>
                </c:pt>
                <c:pt idx="9">
                  <c:v>Octubre</c:v>
                </c:pt>
                <c:pt idx="10">
                  <c:v>Nov</c:v>
                </c:pt>
                <c:pt idx="11">
                  <c:v>Diciembre</c:v>
                </c:pt>
                <c:pt idx="12">
                  <c:v>Jan</c:v>
                </c:pt>
                <c:pt idx="13">
                  <c:v>Febrero</c:v>
                </c:pt>
                <c:pt idx="14">
                  <c:v>Mar</c:v>
                </c:pt>
                <c:pt idx="15">
                  <c:v>Abr</c:v>
                </c:pt>
                <c:pt idx="16">
                  <c:v>Mayo</c:v>
                </c:pt>
                <c:pt idx="17">
                  <c:v>Jun</c:v>
                </c:pt>
                <c:pt idx="18">
                  <c:v>Julio</c:v>
                </c:pt>
                <c:pt idx="19">
                  <c:v>Agosto</c:v>
                </c:pt>
                <c:pt idx="20">
                  <c:v>Sep</c:v>
                </c:pt>
                <c:pt idx="21">
                  <c:v>Octubre</c:v>
                </c:pt>
                <c:pt idx="22">
                  <c:v>Nov</c:v>
                </c:pt>
                <c:pt idx="23">
                  <c:v>Diciembre</c:v>
                </c:pt>
                <c:pt idx="24">
                  <c:v>Jan</c:v>
                </c:pt>
                <c:pt idx="25">
                  <c:v>Febrero</c:v>
                </c:pt>
                <c:pt idx="26">
                  <c:v>Mar</c:v>
                </c:pt>
                <c:pt idx="27">
                  <c:v>Abr</c:v>
                </c:pt>
                <c:pt idx="28">
                  <c:v>Mayo</c:v>
                </c:pt>
                <c:pt idx="29">
                  <c:v>Jun</c:v>
                </c:pt>
                <c:pt idx="30">
                  <c:v>Julio</c:v>
                </c:pt>
                <c:pt idx="31">
                  <c:v>Agosto</c:v>
                </c:pt>
              </c:strCache>
            </c:strRef>
          </c:cat>
          <c:val>
            <c:numRef>
              <c:f>Sheet1!$B$2:$B$33</c:f>
              <c:numCache>
                <c:formatCode>General</c:formatCode>
                <c:ptCount val="32"/>
                <c:pt idx="0">
                  <c:v>0</c:v>
                </c:pt>
                <c:pt idx="1">
                  <c:v>0</c:v>
                </c:pt>
                <c:pt idx="2">
                  <c:v>1</c:v>
                </c:pt>
                <c:pt idx="3">
                  <c:v>0</c:v>
                </c:pt>
                <c:pt idx="4">
                  <c:v>0</c:v>
                </c:pt>
                <c:pt idx="5">
                  <c:v>0</c:v>
                </c:pt>
                <c:pt idx="6">
                  <c:v>0</c:v>
                </c:pt>
                <c:pt idx="7">
                  <c:v>0</c:v>
                </c:pt>
                <c:pt idx="8">
                  <c:v>0</c:v>
                </c:pt>
                <c:pt idx="9">
                  <c:v>0</c:v>
                </c:pt>
                <c:pt idx="10">
                  <c:v>0</c:v>
                </c:pt>
                <c:pt idx="11">
                  <c:v>0</c:v>
                </c:pt>
                <c:pt idx="12">
                  <c:v>0</c:v>
                </c:pt>
                <c:pt idx="13">
                  <c:v>0</c:v>
                </c:pt>
                <c:pt idx="14">
                  <c:v>0</c:v>
                </c:pt>
                <c:pt idx="15">
                  <c:v>1</c:v>
                </c:pt>
                <c:pt idx="16">
                  <c:v>1</c:v>
                </c:pt>
                <c:pt idx="17">
                  <c:v>2</c:v>
                </c:pt>
                <c:pt idx="18">
                  <c:v>1</c:v>
                </c:pt>
                <c:pt idx="19">
                  <c:v>1</c:v>
                </c:pt>
                <c:pt idx="20">
                  <c:v>3</c:v>
                </c:pt>
                <c:pt idx="21">
                  <c:v>0</c:v>
                </c:pt>
                <c:pt idx="22">
                  <c:v>0</c:v>
                </c:pt>
                <c:pt idx="23">
                  <c:v>0</c:v>
                </c:pt>
                <c:pt idx="24">
                  <c:v>1</c:v>
                </c:pt>
                <c:pt idx="25">
                  <c:v>5</c:v>
                </c:pt>
                <c:pt idx="26">
                  <c:v>9</c:v>
                </c:pt>
                <c:pt idx="27">
                  <c:v>14</c:v>
                </c:pt>
                <c:pt idx="28">
                  <c:v>10</c:v>
                </c:pt>
                <c:pt idx="29">
                  <c:v>4</c:v>
                </c:pt>
                <c:pt idx="30">
                  <c:v>9</c:v>
                </c:pt>
                <c:pt idx="31">
                  <c:v>9</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B9CD-4B5E-9190-D6BB43B94E2A}"/>
            </c:ext>
          </c:extLst>
        </c:ser>
        <c:ser>
          <c:idx val="1"/>
          <c:order val="1"/>
          <c:tx>
            <c:strRef>
              <c:f>Sheet1!$C$1</c:f>
              <c:strCache>
                <c:ptCount val="1"/>
                <c:pt idx="0">
                  <c:v>S. Typhi</c:v>
                </c:pt>
              </c:strCache>
            </c:strRef>
          </c:tx>
          <c:spPr>
            <a:solidFill>
              <a:srgbClr val="F7941D"/>
            </a:solidFill>
            <a:ln>
              <a:solidFill>
                <a:schemeClr val="tx1"/>
              </a:solidFill>
            </a:ln>
            <a:effectLst/>
          </c:spPr>
          <c:invertIfNegative val="0"/>
          <c:cat>
            <c:strRef>
              <c:f>Sheet1!$A$2:$A$33</c:f>
              <c:strCache>
                <c:ptCount val="32"/>
                <c:pt idx="0">
                  <c:v>Jan</c:v>
                </c:pt>
                <c:pt idx="1">
                  <c:v>Febrero</c:v>
                </c:pt>
                <c:pt idx="2">
                  <c:v>Mar</c:v>
                </c:pt>
                <c:pt idx="3">
                  <c:v>Abr</c:v>
                </c:pt>
                <c:pt idx="4">
                  <c:v>Mayo</c:v>
                </c:pt>
                <c:pt idx="5">
                  <c:v>Jun</c:v>
                </c:pt>
                <c:pt idx="6">
                  <c:v>Julio</c:v>
                </c:pt>
                <c:pt idx="7">
                  <c:v>Agosto</c:v>
                </c:pt>
                <c:pt idx="8">
                  <c:v>Sep</c:v>
                </c:pt>
                <c:pt idx="9">
                  <c:v>Octubre</c:v>
                </c:pt>
                <c:pt idx="10">
                  <c:v>Nov</c:v>
                </c:pt>
                <c:pt idx="11">
                  <c:v>Diciembre</c:v>
                </c:pt>
                <c:pt idx="12">
                  <c:v>Jan</c:v>
                </c:pt>
                <c:pt idx="13">
                  <c:v>Febrero</c:v>
                </c:pt>
                <c:pt idx="14">
                  <c:v>Mar</c:v>
                </c:pt>
                <c:pt idx="15">
                  <c:v>Abr</c:v>
                </c:pt>
                <c:pt idx="16">
                  <c:v>Mayo</c:v>
                </c:pt>
                <c:pt idx="17">
                  <c:v>Jun</c:v>
                </c:pt>
                <c:pt idx="18">
                  <c:v>Julio</c:v>
                </c:pt>
                <c:pt idx="19">
                  <c:v>Agosto</c:v>
                </c:pt>
                <c:pt idx="20">
                  <c:v>Sep</c:v>
                </c:pt>
                <c:pt idx="21">
                  <c:v>Octubre</c:v>
                </c:pt>
                <c:pt idx="22">
                  <c:v>Nov</c:v>
                </c:pt>
                <c:pt idx="23">
                  <c:v>Diciembre</c:v>
                </c:pt>
                <c:pt idx="24">
                  <c:v>Jan</c:v>
                </c:pt>
                <c:pt idx="25">
                  <c:v>Febrero</c:v>
                </c:pt>
                <c:pt idx="26">
                  <c:v>Mar</c:v>
                </c:pt>
                <c:pt idx="27">
                  <c:v>Abr</c:v>
                </c:pt>
                <c:pt idx="28">
                  <c:v>Mayo</c:v>
                </c:pt>
                <c:pt idx="29">
                  <c:v>Jun</c:v>
                </c:pt>
                <c:pt idx="30">
                  <c:v>Julio</c:v>
                </c:pt>
                <c:pt idx="31">
                  <c:v>Agosto</c:v>
                </c:pt>
              </c:strCache>
            </c:strRef>
          </c:cat>
          <c:val>
            <c:numRef>
              <c:f>Sheet1!$C$2:$C$33</c:f>
              <c:numCache>
                <c:formatCode>General</c:formatCode>
                <c:ptCount val="32"/>
                <c:pt idx="0">
                  <c:v>0</c:v>
                </c:pt>
                <c:pt idx="1">
                  <c:v>0</c:v>
                </c:pt>
                <c:pt idx="2">
                  <c:v>0</c:v>
                </c:pt>
                <c:pt idx="3">
                  <c:v>0</c:v>
                </c:pt>
                <c:pt idx="4">
                  <c:v>0</c:v>
                </c:pt>
                <c:pt idx="5">
                  <c:v>1</c:v>
                </c:pt>
                <c:pt idx="6">
                  <c:v>1</c:v>
                </c:pt>
                <c:pt idx="7">
                  <c:v>0</c:v>
                </c:pt>
                <c:pt idx="8">
                  <c:v>0</c:v>
                </c:pt>
                <c:pt idx="9">
                  <c:v>0</c:v>
                </c:pt>
                <c:pt idx="10">
                  <c:v>1</c:v>
                </c:pt>
                <c:pt idx="11">
                  <c:v>1</c:v>
                </c:pt>
                <c:pt idx="12">
                  <c:v>0</c:v>
                </c:pt>
                <c:pt idx="13">
                  <c:v>1</c:v>
                </c:pt>
                <c:pt idx="14">
                  <c:v>0</c:v>
                </c:pt>
                <c:pt idx="15">
                  <c:v>0</c:v>
                </c:pt>
                <c:pt idx="16">
                  <c:v>3</c:v>
                </c:pt>
                <c:pt idx="17">
                  <c:v>1</c:v>
                </c:pt>
                <c:pt idx="18">
                  <c:v>0</c:v>
                </c:pt>
                <c:pt idx="19">
                  <c:v>1</c:v>
                </c:pt>
                <c:pt idx="20">
                  <c:v>2</c:v>
                </c:pt>
                <c:pt idx="21">
                  <c:v>2</c:v>
                </c:pt>
                <c:pt idx="22">
                  <c:v>0</c:v>
                </c:pt>
                <c:pt idx="23">
                  <c:v>0</c:v>
                </c:pt>
                <c:pt idx="24">
                  <c:v>0</c:v>
                </c:pt>
                <c:pt idx="25">
                  <c:v>1</c:v>
                </c:pt>
                <c:pt idx="26">
                  <c:v>2</c:v>
                </c:pt>
                <c:pt idx="27">
                  <c:v>2</c:v>
                </c:pt>
                <c:pt idx="28">
                  <c:v>3</c:v>
                </c:pt>
                <c:pt idx="29">
                  <c:v>3</c:v>
                </c:pt>
                <c:pt idx="30">
                  <c:v>3</c:v>
                </c:pt>
                <c:pt idx="31">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B9CD-4B5E-9190-D6BB43B94E2A}"/>
            </c:ext>
          </c:extLst>
        </c:ser>
        <c:dLbls>
          <c:showLegendKey val="0"/>
          <c:showVal val="0"/>
          <c:showCatName val="0"/>
          <c:showSerName val="0"/>
          <c:showPercent val="0"/>
          <c:showBubbleSize val="0"/>
        </c:dLbls>
        <c:gapWidth val="0"/>
        <c:overlap val="100"/>
        <c:axId val="424638616"/>
        <c:axId val="424635008"/>
      </c:barChart>
      <c:catAx>
        <c:axId val="42463861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s-ES"/>
          </a:p>
        </c:txPr>
        <c:crossAx val="424635008"/>
        <c:crosses val="autoZero"/>
        <c:auto val="1"/>
        <c:lblAlgn val="ctr"/>
        <c:lblOffset val="100"/>
        <c:tickLblSkip val="3"/>
        <c:noMultiLvlLbl val="0"/>
      </c:catAx>
      <c:valAx>
        <c:axId val="424635008"/>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sz="1800" baseline="0" dirty="0">
                    <a:solidFill>
                      <a:schemeClr val="tx1"/>
                    </a:solidFill>
                    <a:latin typeface="Arial" panose="020B0604020202020204" pitchFamily="34" charset="0"/>
                  </a:rPr>
                  <a:t># Casos</a:t>
                </a:r>
              </a:p>
            </c:rich>
          </c:tx>
          <c:layout>
            <c:manualLayout>
              <c:xMode val="edge"/>
              <c:yMode val="edge"/>
              <c:x val="3.2611732417397307E-3"/>
              <c:y val="0.18018681768039865"/>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s-ES"/>
          </a:p>
        </c:txPr>
        <c:crossAx val="42463861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800" b="0" i="1" u="none" strike="noStrike" kern="1200" baseline="0">
                <a:solidFill>
                  <a:schemeClr val="tx1"/>
                </a:solidFill>
                <a:latin typeface="Arial" panose="020B0604020202020204" pitchFamily="34" charset="0"/>
                <a:ea typeface="+mn-ea"/>
                <a:cs typeface="+mn-cs"/>
              </a:defRPr>
            </a:pPr>
            <a:endParaRPr lang="es-ES"/>
          </a:p>
        </c:txPr>
      </c:legendEntry>
      <c:legendEntry>
        <c:idx val="1"/>
        <c:txPr>
          <a:bodyPr rot="0" spcFirstLastPara="1" vertOverflow="ellipsis" vert="horz" wrap="square" anchor="ctr" anchorCtr="1"/>
          <a:lstStyle/>
          <a:p>
            <a:pPr>
              <a:defRPr sz="1800" b="0" i="1" u="none" strike="noStrike" kern="1200" baseline="0">
                <a:solidFill>
                  <a:schemeClr val="tx1"/>
                </a:solidFill>
                <a:latin typeface="Arial" panose="020B0604020202020204" pitchFamily="34" charset="0"/>
                <a:ea typeface="+mn-ea"/>
                <a:cs typeface="+mn-cs"/>
              </a:defRPr>
            </a:pPr>
            <a:endParaRPr lang="es-ES"/>
          </a:p>
        </c:txPr>
      </c:legendEntry>
      <c:layout>
        <c:manualLayout>
          <c:xMode val="edge"/>
          <c:yMode val="edge"/>
          <c:x val="0.10750318331380151"/>
          <c:y val="6.7460866359254218E-2"/>
          <c:w val="0.27110551550162931"/>
          <c:h val="0.22471530511811025"/>
        </c:manualLayout>
      </c:layout>
      <c:overlay val="1"/>
      <c:spPr>
        <a:noFill/>
        <a:ln>
          <a:noFill/>
        </a:ln>
        <a:effectLst/>
      </c:spPr>
      <c:txPr>
        <a:bodyPr rot="0" spcFirstLastPara="1" vertOverflow="ellipsis" vert="horz" wrap="square" anchor="ctr" anchorCtr="1"/>
        <a:lstStyle/>
        <a:p>
          <a:pPr>
            <a:defRPr sz="1800" b="0" i="1" u="none" strike="noStrike" kern="1200" baseline="0">
              <a:solidFill>
                <a:schemeClr val="accent5"/>
              </a:solidFill>
              <a:latin typeface="Arial" panose="020B0604020202020204" pitchFamily="34" charset="0"/>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4645B-EEFC-4D2D-85C2-CF313C583404}" type="datetimeFigureOut">
              <a:rPr lang="en-US" smtClean="0"/>
              <a:t>3/23/2026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81E6CA-A1A8-4A4F-8A8D-23B3168D9F78}" type="slidenum">
              <a:rPr lang="en-US" smtClean="0"/>
              <a:t>‹#›</a:t>
            </a:fld>
            <a:endParaRPr lang="en-US"/>
          </a:p>
        </p:txBody>
      </p:sp>
    </p:spTree>
    <p:extLst>
      <p:ext uri="{BB962C8B-B14F-4D97-AF65-F5344CB8AC3E}">
        <p14:creationId xmlns:p14="http://schemas.microsoft.com/office/powerpoint/2010/main" val="2086892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txBody>
          <a:bodyPr/>
          <a:lstStyle/>
          <a:p>
            <a:endParaRPr lang="es-GT"/>
          </a:p>
        </p:txBody>
      </p:sp>
      <p:sp>
        <p:nvSpPr>
          <p:cNvPr id="250" name="Google Shape;250;p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2800" b="1" noProof="0" dirty="0">
                <a:latin typeface="Arial"/>
                <a:ea typeface="Arial"/>
                <a:cs typeface="Arial"/>
                <a:sym typeface="Arial"/>
              </a:rPr>
              <a:t>Notas del instructor:</a:t>
            </a:r>
          </a:p>
          <a:p>
            <a:pPr marL="0" marR="0" lvl="0" indent="0" algn="l" rtl="0">
              <a:spcBef>
                <a:spcPts val="0"/>
              </a:spcBef>
              <a:spcAft>
                <a:spcPts val="0"/>
              </a:spcAft>
              <a:buNone/>
            </a:pPr>
            <a:endParaRPr lang="es-ES" sz="2800" b="1" noProof="0" dirty="0">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800" b="0" i="1" u="none" strike="noStrike" dirty="0">
                <a:solidFill>
                  <a:srgbClr val="000000"/>
                </a:solidFill>
                <a:effectLst/>
                <a:latin typeface="Georgia" panose="02040502050405020303" pitchFamily="18" charset="0"/>
              </a:rPr>
              <a:t>Siéntase en libertad de modificar esta presentación  según sea necesario para adaptarla a su contexto local. Si se hicieron modificaciones, por favor</a:t>
            </a:r>
            <a:r>
              <a:rPr lang="es-MX" sz="1800" b="0" i="1" u="none" strike="noStrike" dirty="0">
                <a:solidFill>
                  <a:srgbClr val="000000"/>
                </a:solidFill>
                <a:effectLst/>
                <a:latin typeface="Georgia" panose="02040502050405020303" pitchFamily="18" charset="0"/>
              </a:rPr>
              <a:t>, indíquelo en esta diapositiva usando este enunciado: "Esta presentación ha sido modificada en parte con respecto a la versión original de los CDC"</a:t>
            </a:r>
            <a:r>
              <a:rPr lang="es-ES" sz="1800" b="0" i="1" u="none" strike="noStrike" dirty="0">
                <a:solidFill>
                  <a:srgbClr val="000000"/>
                </a:solidFill>
                <a:effectLst/>
                <a:latin typeface="Georgia" panose="02040502050405020303" pitchFamily="18" charset="0"/>
              </a:rPr>
              <a:t>.</a:t>
            </a:r>
            <a:r>
              <a:rPr lang="es-ES" sz="1800" b="0" i="0" dirty="0">
                <a:solidFill>
                  <a:srgbClr val="444444"/>
                </a:solidFill>
                <a:effectLst/>
                <a:latin typeface="Georgia" panose="02040502050405020303" pitchFamily="18" charset="0"/>
              </a:rPr>
              <a:t>​</a:t>
            </a:r>
            <a:endParaRPr lang="es-ES" sz="1800" b="0" i="0" dirty="0">
              <a:solidFill>
                <a:srgbClr val="444444"/>
              </a:solidFill>
              <a:effectLst/>
              <a:latin typeface="Arial" panose="020B0604020202020204" pitchFamily="34" charset="0"/>
            </a:endParaRPr>
          </a:p>
          <a:p>
            <a:pPr marL="0" marR="0" lvl="0" indent="0" algn="l" rtl="0">
              <a:spcBef>
                <a:spcPts val="0"/>
              </a:spcBef>
              <a:spcAft>
                <a:spcPts val="0"/>
              </a:spcAft>
              <a:buNone/>
            </a:pPr>
            <a:endParaRPr lang="es-ES" sz="1800" b="1" noProof="0" dirty="0">
              <a:latin typeface="+mn-lt"/>
              <a:ea typeface="Arial"/>
              <a:cs typeface="Arial"/>
              <a:sym typeface="Arial"/>
            </a:endParaRPr>
          </a:p>
          <a:p>
            <a:pPr marL="285750" marR="0" lvl="0" indent="-285750" algn="l" rtl="0">
              <a:lnSpc>
                <a:spcPct val="115000"/>
              </a:lnSpc>
              <a:spcBef>
                <a:spcPts val="600"/>
              </a:spcBef>
              <a:spcAft>
                <a:spcPts val="0"/>
              </a:spcAft>
              <a:buFont typeface="Wingdings" panose="05000000000000000000" pitchFamily="2" charset="2"/>
              <a:buChar char="v"/>
            </a:pPr>
            <a:r>
              <a:rPr lang="es-ES" sz="1800" b="1" i="1" noProof="0" dirty="0">
                <a:latin typeface="+mn-lt"/>
                <a:ea typeface="Times New Roman"/>
                <a:cs typeface="Times New Roman"/>
                <a:sym typeface="Times New Roman"/>
              </a:rPr>
              <a:t>Hay tres sesiones sobre el tema de Investigación de brotes epidémicos.</a:t>
            </a:r>
          </a:p>
          <a:p>
            <a:pPr marL="285750" marR="0" lvl="0" indent="-285750" algn="l" rtl="0">
              <a:lnSpc>
                <a:spcPct val="115000"/>
              </a:lnSpc>
              <a:spcBef>
                <a:spcPts val="1200"/>
              </a:spcBef>
              <a:spcAft>
                <a:spcPts val="0"/>
              </a:spcAft>
              <a:buFont typeface="Wingdings" panose="05000000000000000000" pitchFamily="2" charset="2"/>
              <a:buChar char="v"/>
            </a:pPr>
            <a:r>
              <a:rPr lang="es-ES" sz="1800" b="1" i="1" noProof="0" dirty="0">
                <a:latin typeface="+mn-lt"/>
                <a:ea typeface="Times New Roman"/>
                <a:cs typeface="Times New Roman"/>
                <a:sym typeface="Times New Roman"/>
              </a:rPr>
              <a:t>Sesión 1: Reconocer un brote</a:t>
            </a:r>
          </a:p>
          <a:p>
            <a:pPr marL="285750" marR="0" lvl="0" indent="-285750" algn="l" rtl="0">
              <a:lnSpc>
                <a:spcPct val="115000"/>
              </a:lnSpc>
              <a:spcBef>
                <a:spcPts val="1200"/>
              </a:spcBef>
              <a:spcAft>
                <a:spcPts val="0"/>
              </a:spcAft>
              <a:buFont typeface="Wingdings" panose="05000000000000000000" pitchFamily="2" charset="2"/>
              <a:buChar char="v"/>
            </a:pPr>
            <a:r>
              <a:rPr lang="es-ES" sz="1800" b="1" i="1" noProof="0" dirty="0">
                <a:latin typeface="+mn-lt"/>
                <a:ea typeface="Times New Roman"/>
                <a:cs typeface="Times New Roman"/>
                <a:sym typeface="Times New Roman"/>
              </a:rPr>
              <a:t>Sesión 2: Describir un brote</a:t>
            </a:r>
          </a:p>
          <a:p>
            <a:pPr marL="285750" marR="0" lvl="0" indent="-285750" algn="l" rtl="0">
              <a:lnSpc>
                <a:spcPct val="115000"/>
              </a:lnSpc>
              <a:spcBef>
                <a:spcPts val="1200"/>
              </a:spcBef>
              <a:spcAft>
                <a:spcPts val="0"/>
              </a:spcAft>
              <a:buFont typeface="Wingdings" panose="05000000000000000000" pitchFamily="2" charset="2"/>
              <a:buChar char="v"/>
            </a:pPr>
            <a:r>
              <a:rPr lang="es-ES" sz="1800" b="1" i="1" noProof="0" dirty="0">
                <a:latin typeface="+mn-lt"/>
                <a:ea typeface="Times New Roman"/>
                <a:cs typeface="Times New Roman"/>
                <a:sym typeface="Times New Roman"/>
              </a:rPr>
              <a:t>Sesión 3: Analizar (explicar) y responder a un brote</a:t>
            </a:r>
            <a:endParaRPr lang="es-ES" noProof="0" dirty="0">
              <a:latin typeface="Arial"/>
              <a:ea typeface="Arial"/>
              <a:cs typeface="Arial"/>
              <a:sym typeface="Arial"/>
            </a:endParaRPr>
          </a:p>
        </p:txBody>
      </p:sp>
      <p:sp>
        <p:nvSpPr>
          <p:cNvPr id="251" name="Google Shape;251;p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srgbClr val="000000"/>
                </a:solidFill>
                <a:effectLst/>
                <a:uLnTx/>
                <a:uFillTx/>
                <a:latin typeface="Arial"/>
                <a:ea typeface="Arial"/>
                <a:cs typeface="Arial"/>
                <a:sym typeface="Arial"/>
              </a:rPr>
              <a:t>1</a:t>
            </a:fld>
            <a:endParaRPr kumimoji="0" sz="1200" b="0" i="0" u="none" strike="noStrike" kern="120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41" name="Google Shape;341;p1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171450" marR="0" lvl="0" indent="-171450" algn="l" rtl="0">
              <a:lnSpc>
                <a:spcPct val="115000"/>
              </a:lnSpc>
              <a:spcBef>
                <a:spcPts val="10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0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¿Por qué investigar? ¿Cuáles son algunas de las razones para llevar a cabo una investigación de campo?</a:t>
            </a: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000"/>
              </a:spcBef>
              <a:spcAft>
                <a:spcPts val="0"/>
              </a:spcAft>
              <a:buFont typeface="Wingdings" panose="05000000000000000000" pitchFamily="2" charset="2"/>
              <a:buChar char="§"/>
            </a:pP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0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Solicite algunas sugerencias. </a:t>
            </a:r>
            <a:r>
              <a:rPr lang="es-ES" sz="1200" b="1" noProof="0" dirty="0">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
                <a:srgbClr val="000000"/>
              </a:buClr>
              <a:buSzPts val="1400"/>
              <a:buFont typeface="Wingdings" panose="05000000000000000000" pitchFamily="2" charset="2"/>
              <a:buChar char="§"/>
              <a:tabLst/>
              <a:defRPr/>
            </a:pPr>
            <a:r>
              <a:rPr lang="es-ES" sz="1200" b="1" u="sng" noProof="0" dirty="0">
                <a:latin typeface="Arial"/>
                <a:ea typeface="Times New Roman"/>
                <a:cs typeface="Arial"/>
                <a:sym typeface="Times New Roman"/>
              </a:rPr>
              <a:t>Diga: </a:t>
            </a:r>
            <a:r>
              <a:rPr lang="es-ES" sz="1200" noProof="0" dirty="0">
                <a:latin typeface="Arial"/>
                <a:ea typeface="Times New Roman"/>
                <a:cs typeface="Arial"/>
                <a:sym typeface="Times New Roman"/>
              </a:rPr>
              <a:t>La razón número 1 para llevar a cabo una investigación de un brote es prevenir y controlar la enfermedad. Hay que esforzarse por identificar el agente etiológico del brote, pero puede que no sea necesario controlarlo. A veces los investigadores conocen la enfermedad y cómo se propaga, como en el caso del sarampión, y pueden tomar medidas inmediatas como la vacunación.  A veces es necesaria una investigación para identificar los factores de riesgo o la fuente. Una vez identificada la fuente o los factores de riesgo, los investigadores pueden desarrollar y aplicar medidas de control. </a:t>
            </a:r>
            <a:r>
              <a:rPr lang="es-ES" sz="1200" b="1" noProof="0" dirty="0">
                <a:latin typeface="Arial"/>
                <a:ea typeface="Times New Roman"/>
                <a:cs typeface="Arial"/>
                <a:sym typeface="Times New Roman"/>
              </a:rPr>
              <a:t>&lt;CLICK&gt;</a:t>
            </a:r>
            <a:endParaRPr lang="es-ES" sz="1200" noProof="0" dirty="0">
              <a:latin typeface="Arial"/>
              <a:cs typeface="Arial"/>
            </a:endParaRP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Se puede realizar una investigación para caracterizar el problema, especialmente en el caso de una enfermedad nueva. Los investigadores deben responder a las siguientes preguntas:</a:t>
            </a:r>
          </a:p>
          <a:p>
            <a:pPr marL="800100" marR="0" lvl="1" indent="-342900" algn="l" rtl="0">
              <a:lnSpc>
                <a:spcPct val="115000"/>
              </a:lnSpc>
              <a:spcBef>
                <a:spcPts val="0"/>
              </a:spcBef>
              <a:spcAft>
                <a:spcPts val="0"/>
              </a:spcAft>
              <a:buClr>
                <a:schemeClr val="dk1"/>
              </a:buClr>
              <a:buSzPts val="1800"/>
              <a:buFont typeface="Noto Sans Symbols"/>
              <a:buChar char="−"/>
            </a:pPr>
            <a:r>
              <a:rPr lang="es-ES" sz="1200" noProof="0" dirty="0">
                <a:latin typeface="Arial" panose="020B0604020202020204" pitchFamily="34" charset="0"/>
                <a:ea typeface="Times New Roman"/>
                <a:cs typeface="Arial" panose="020B0604020202020204" pitchFamily="34" charset="0"/>
                <a:sym typeface="Times New Roman"/>
              </a:rPr>
              <a:t>¿Cuáles son los síntomas más comunes que se observan?</a:t>
            </a:r>
          </a:p>
          <a:p>
            <a:pPr marL="800100" marR="0" lvl="1" indent="-342900" algn="l" rtl="0">
              <a:lnSpc>
                <a:spcPct val="115000"/>
              </a:lnSpc>
              <a:spcBef>
                <a:spcPts val="0"/>
              </a:spcBef>
              <a:spcAft>
                <a:spcPts val="0"/>
              </a:spcAft>
              <a:buClr>
                <a:schemeClr val="dk1"/>
              </a:buClr>
              <a:buSzPts val="1800"/>
              <a:buFont typeface="Noto Sans Symbols"/>
              <a:buChar char="−"/>
            </a:pPr>
            <a:r>
              <a:rPr lang="es-ES" sz="1200" noProof="0" dirty="0">
                <a:latin typeface="Arial" panose="020B0604020202020204" pitchFamily="34" charset="0"/>
                <a:ea typeface="Times New Roman"/>
                <a:cs typeface="Arial" panose="020B0604020202020204" pitchFamily="34" charset="0"/>
                <a:sym typeface="Times New Roman"/>
              </a:rPr>
              <a:t>¿Cuál es el agente causal?</a:t>
            </a:r>
          </a:p>
          <a:p>
            <a:pPr marL="800100" marR="0" lvl="1" indent="-342900" algn="l" rtl="0">
              <a:lnSpc>
                <a:spcPct val="115000"/>
              </a:lnSpc>
              <a:spcBef>
                <a:spcPts val="0"/>
              </a:spcBef>
              <a:spcAft>
                <a:spcPts val="0"/>
              </a:spcAft>
              <a:buClr>
                <a:schemeClr val="dk1"/>
              </a:buClr>
              <a:buSzPts val="1800"/>
              <a:buFont typeface="Noto Sans Symbols"/>
              <a:buChar char="−"/>
            </a:pPr>
            <a:r>
              <a:rPr lang="es-ES" sz="1200" noProof="0" dirty="0">
                <a:latin typeface="Arial" panose="020B0604020202020204" pitchFamily="34" charset="0"/>
                <a:ea typeface="Times New Roman"/>
                <a:cs typeface="Arial" panose="020B0604020202020204" pitchFamily="34" charset="0"/>
                <a:sym typeface="Times New Roman"/>
              </a:rPr>
              <a:t>¿Qué personas corren más riesgo?</a:t>
            </a:r>
          </a:p>
          <a:p>
            <a:pPr marL="800100" marR="0" lvl="1" indent="-342900" algn="l" rtl="0">
              <a:lnSpc>
                <a:spcPct val="115000"/>
              </a:lnSpc>
              <a:spcBef>
                <a:spcPts val="0"/>
              </a:spcBef>
              <a:spcAft>
                <a:spcPts val="0"/>
              </a:spcAft>
              <a:buClr>
                <a:schemeClr val="dk1"/>
              </a:buClr>
              <a:buSzPts val="1800"/>
              <a:buFont typeface="Noto Sans Symbols"/>
              <a:buChar char="−"/>
            </a:pPr>
            <a:r>
              <a:rPr lang="es-ES" sz="1200" noProof="0" dirty="0">
                <a:latin typeface="Arial" panose="020B0604020202020204" pitchFamily="34" charset="0"/>
                <a:ea typeface="Times New Roman"/>
                <a:cs typeface="Arial" panose="020B0604020202020204" pitchFamily="34" charset="0"/>
                <a:sym typeface="Times New Roman"/>
              </a:rPr>
              <a:t>¿Cómo se propaga la enfermedad?</a:t>
            </a:r>
          </a:p>
          <a:p>
            <a:pPr marL="800100" marR="0" lvl="1" indent="-342900" algn="l" defTabSz="914400" rtl="0" eaLnBrk="1" fontAlgn="auto" latinLnBrk="0" hangingPunct="1">
              <a:lnSpc>
                <a:spcPct val="115000"/>
              </a:lnSpc>
              <a:spcBef>
                <a:spcPts val="0"/>
              </a:spcBef>
              <a:spcAft>
                <a:spcPts val="0"/>
              </a:spcAft>
              <a:buClr>
                <a:schemeClr val="dk1"/>
              </a:buClr>
              <a:buSzPts val="1800"/>
              <a:buFont typeface="Noto Sans Symbols"/>
              <a:buChar char="−"/>
              <a:tabLst/>
              <a:defRPr/>
            </a:pPr>
            <a:r>
              <a:rPr lang="es-ES" sz="1200" noProof="0" dirty="0">
                <a:latin typeface="Arial" panose="020B0604020202020204" pitchFamily="34" charset="0"/>
                <a:ea typeface="Times New Roman"/>
                <a:cs typeface="Arial" panose="020B0604020202020204" pitchFamily="34" charset="0"/>
                <a:sym typeface="Times New Roman"/>
              </a:rPr>
              <a:t>¿Cuál es la morbilidad o mortalidad asociada a esta enfermedad? </a:t>
            </a:r>
            <a:r>
              <a:rPr lang="es-ES" sz="1200" b="1" noProof="0" dirty="0">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Noto Sans Symbols"/>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2400"/>
              </a:spcBef>
              <a:spcAft>
                <a:spcPts val="0"/>
              </a:spcAft>
              <a:buClr>
                <a:schemeClr val="dk1"/>
              </a:buClr>
              <a:buSzPts val="1800"/>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Las investigaciones sobre brotes pueden ofrecer la oportunidad de responder a preguntas científicas sobre la enfermedad.  </a:t>
            </a:r>
            <a:r>
              <a:rPr lang="es-ES" sz="1200" b="1" i="1" noProof="0" dirty="0">
                <a:latin typeface="Arial" panose="020B0604020202020204" pitchFamily="34" charset="0"/>
                <a:ea typeface="Times New Roman"/>
                <a:cs typeface="Arial" panose="020B0604020202020204" pitchFamily="34" charset="0"/>
                <a:sym typeface="Times New Roman"/>
              </a:rPr>
              <a:t>Por ejemplo: </a:t>
            </a:r>
            <a:r>
              <a:rPr lang="es-ES" sz="1200" i="1" noProof="0" dirty="0">
                <a:latin typeface="Arial" panose="020B0604020202020204" pitchFamily="34" charset="0"/>
                <a:ea typeface="Times New Roman"/>
                <a:cs typeface="Arial" panose="020B0604020202020204" pitchFamily="34" charset="0"/>
                <a:sym typeface="Times New Roman"/>
              </a:rPr>
              <a:t>La investigación de 2016 sobre la infección por el virus del Zika se centró en responder a preguntas como "¿Estamos seguros de que la infección por el virus del Zika causa microcefalia?", "¿Qué otros problemas de salud causa?" y "¿Cuáles son los efectos a largo plazo de la infección?</a:t>
            </a:r>
            <a:r>
              <a:rPr lang="es-ES" sz="1200" b="1" noProof="0" dirty="0">
                <a:latin typeface="Arial" panose="020B0604020202020204" pitchFamily="34" charset="0"/>
                <a:ea typeface="Times New Roman"/>
                <a:cs typeface="Arial" panose="020B0604020202020204" pitchFamily="34" charset="0"/>
                <a:sym typeface="Times New Roman"/>
              </a:rPr>
              <a:t>" &lt;CLICK&gt;.</a:t>
            </a: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2400"/>
              </a:spcBef>
              <a:spcAft>
                <a:spcPts val="0"/>
              </a:spcAft>
              <a:buClr>
                <a:schemeClr val="dk1"/>
              </a:buClr>
              <a:buSzPts val="1800"/>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Arial"/>
            </a:endParaRPr>
          </a:p>
          <a:p>
            <a:pPr marL="171450" marR="0" lvl="0" indent="-171450" algn="l" defTabSz="914400" rtl="0" eaLnBrk="1" fontAlgn="auto" latinLnBrk="0" hangingPunct="1">
              <a:lnSpc>
                <a:spcPct val="115000"/>
              </a:lnSpc>
              <a:spcBef>
                <a:spcPts val="2400"/>
              </a:spcBef>
              <a:spcAft>
                <a:spcPts val="0"/>
              </a:spcAft>
              <a:buClr>
                <a:schemeClr val="dk1"/>
              </a:buClr>
              <a:buSzPts val="1800"/>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Una investigación de campo puede llevarse a cabo debido a presiones políticas para investigar un problema o reunir pruebas para un procedimiento judicial. </a:t>
            </a:r>
            <a:r>
              <a:rPr lang="es-ES" sz="1200" b="1" noProof="0" dirty="0">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2400"/>
              </a:spcBef>
              <a:spcAft>
                <a:spcPts val="0"/>
              </a:spcAft>
              <a:buClr>
                <a:schemeClr val="dk1"/>
              </a:buClr>
              <a:buSzPts val="1800"/>
              <a:buFont typeface="Wingdings" panose="05000000000000000000" pitchFamily="2" charset="2"/>
              <a:buChar char="§"/>
            </a:pP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2400"/>
              </a:spcBef>
              <a:spcAft>
                <a:spcPts val="0"/>
              </a:spcAft>
              <a:buClr>
                <a:schemeClr val="dk1"/>
              </a:buClr>
              <a:buSzPts val="1800"/>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cs typeface="Arial" panose="020B0604020202020204" pitchFamily="34" charset="0"/>
              </a:rPr>
              <a:t>Por último, </a:t>
            </a:r>
            <a:r>
              <a:rPr lang="es-ES" sz="1200" noProof="0" dirty="0">
                <a:latin typeface="Arial" panose="020B0604020202020204" pitchFamily="34" charset="0"/>
                <a:ea typeface="Times New Roman"/>
                <a:cs typeface="Arial" panose="020B0604020202020204" pitchFamily="34" charset="0"/>
                <a:sym typeface="Times New Roman"/>
              </a:rPr>
              <a:t>las investigaciones de brotes brindan la oportunidad de capacitar al personal de los establecimientos de salud en métodos de investigación de salud pública y respuesta de emergencia. Si bien los costos no justifican la realización de una investigación de un brote únicamente con fines de capacitación, es una buena práctica incluir en el equipo de investigación a personas que puedan aprender de la experiencia.</a:t>
            </a:r>
            <a:endParaRPr lang="es-ES" sz="1200" noProof="0" dirty="0">
              <a:latin typeface="Arial" panose="020B0604020202020204" pitchFamily="34" charset="0"/>
              <a:cs typeface="Arial" panose="020B0604020202020204" pitchFamily="34" charset="0"/>
            </a:endParaRPr>
          </a:p>
        </p:txBody>
      </p:sp>
      <p:sp>
        <p:nvSpPr>
          <p:cNvPr id="342" name="Google Shape;342;p1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171450" marR="0" lvl="0" indent="-171450" algn="l" rtl="0">
              <a:lnSpc>
                <a:spcPct val="115000"/>
              </a:lnSpc>
              <a:spcBef>
                <a:spcPts val="10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0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Diga: </a:t>
            </a:r>
            <a:r>
              <a:rPr lang="es-ES" sz="1200" noProof="0" dirty="0">
                <a:latin typeface="Arial" panose="020B0604020202020204" pitchFamily="34" charset="0"/>
                <a:ea typeface="Times New Roman"/>
                <a:cs typeface="Arial" panose="020B0604020202020204" pitchFamily="34" charset="0"/>
                <a:sym typeface="Times New Roman"/>
              </a:rPr>
              <a:t>¿Cuáles son algunos ejemplos de agentes causales?</a:t>
            </a:r>
          </a:p>
          <a:p>
            <a:pPr marL="171450" marR="0" lvl="0" indent="-171450" algn="l" rtl="0">
              <a:lnSpc>
                <a:spcPct val="115000"/>
              </a:lnSpc>
              <a:spcBef>
                <a:spcPts val="1000"/>
              </a:spcBef>
              <a:spcAft>
                <a:spcPts val="0"/>
              </a:spcAft>
              <a:buFont typeface="Wingdings" panose="05000000000000000000" pitchFamily="2" charset="2"/>
              <a:buChar char="§"/>
            </a:pP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0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Acuse recibo de la</a:t>
            </a:r>
            <a:r>
              <a:rPr lang="es-ES" sz="1200" i="0" noProof="0" dirty="0">
                <a:latin typeface="Arial" panose="020B0604020202020204" pitchFamily="34" charset="0"/>
                <a:ea typeface="Times New Roman"/>
                <a:cs typeface="Arial" panose="020B0604020202020204" pitchFamily="34" charset="0"/>
                <a:sym typeface="Times New Roman"/>
              </a:rPr>
              <a:t>(s) respuesta(s). </a:t>
            </a:r>
            <a:r>
              <a:rPr lang="es-ES" sz="1200" b="1" i="0" noProof="0" dirty="0">
                <a:latin typeface="Arial" panose="020B0604020202020204" pitchFamily="34" charset="0"/>
                <a:ea typeface="Times New Roman"/>
                <a:cs typeface="Arial" panose="020B0604020202020204" pitchFamily="34" charset="0"/>
                <a:sym typeface="Times New Roman"/>
              </a:rPr>
              <a:t>Respuesta: </a:t>
            </a:r>
            <a:r>
              <a:rPr lang="es-ES" noProof="0" dirty="0">
                <a:latin typeface="Arial" panose="020B0604020202020204" pitchFamily="34" charset="0"/>
                <a:cs typeface="Arial" panose="020B0604020202020204" pitchFamily="34" charset="0"/>
              </a:rPr>
              <a:t>Los agentes causales son organismos o factores que provocan una enfermedad o afección. Pueden ser biológicos (por ejemplo, </a:t>
            </a:r>
            <a:r>
              <a:rPr lang="es-ES" i="1" noProof="0" dirty="0" err="1">
                <a:latin typeface="Arial" panose="020B0604020202020204" pitchFamily="34" charset="0"/>
                <a:cs typeface="Arial" panose="020B0604020202020204" pitchFamily="34" charset="0"/>
              </a:rPr>
              <a:t>Mycobacterium</a:t>
            </a:r>
            <a:r>
              <a:rPr lang="es-ES" i="1" noProof="0" dirty="0">
                <a:latin typeface="Arial" panose="020B0604020202020204" pitchFamily="34" charset="0"/>
                <a:cs typeface="Arial" panose="020B0604020202020204" pitchFamily="34" charset="0"/>
              </a:rPr>
              <a:t> tuberculosis</a:t>
            </a:r>
            <a:r>
              <a:rPr lang="es-ES" i="0" noProof="0" dirty="0">
                <a:latin typeface="Arial" panose="020B0604020202020204" pitchFamily="34" charset="0"/>
                <a:cs typeface="Arial" panose="020B0604020202020204" pitchFamily="34" charset="0"/>
              </a:rPr>
              <a:t>, virus de la influenza, </a:t>
            </a:r>
            <a:r>
              <a:rPr lang="es-ES" i="1" noProof="0" dirty="0" err="1">
                <a:latin typeface="Arial" panose="020B0604020202020204" pitchFamily="34" charset="0"/>
                <a:cs typeface="Arial" panose="020B0604020202020204" pitchFamily="34" charset="0"/>
              </a:rPr>
              <a:t>Plasmodium</a:t>
            </a:r>
            <a:r>
              <a:rPr lang="es-ES" i="0" noProof="0" dirty="0">
                <a:latin typeface="Arial" panose="020B0604020202020204" pitchFamily="34" charset="0"/>
                <a:cs typeface="Arial" panose="020B0604020202020204" pitchFamily="34" charset="0"/>
              </a:rPr>
              <a:t>), </a:t>
            </a:r>
            <a:r>
              <a:rPr lang="es-ES" noProof="0" dirty="0">
                <a:latin typeface="Arial" panose="020B0604020202020204" pitchFamily="34" charset="0"/>
                <a:cs typeface="Arial" panose="020B0604020202020204" pitchFamily="34" charset="0"/>
              </a:rPr>
              <a:t>químicos (toxina botulínica, plomo, asbesto) o físicos (calor, traumatismo por objeto contundente/accidente automovilístico). </a:t>
            </a:r>
          </a:p>
          <a:p>
            <a:pPr marL="171450" marR="0" lvl="0" indent="-171450" algn="l" rtl="0">
              <a:lnSpc>
                <a:spcPct val="115000"/>
              </a:lnSpc>
              <a:spcBef>
                <a:spcPts val="1000"/>
              </a:spcBef>
              <a:spcAft>
                <a:spcPts val="0"/>
              </a:spcAft>
              <a:buFont typeface="Wingdings" panose="05000000000000000000" pitchFamily="2" charset="2"/>
              <a:buChar char="§"/>
            </a:pP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0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i="0" noProof="0" dirty="0">
                <a:latin typeface="Arial" panose="020B0604020202020204" pitchFamily="34" charset="0"/>
                <a:ea typeface="Times New Roman"/>
                <a:cs typeface="Arial" panose="020B0604020202020204" pitchFamily="34" charset="0"/>
                <a:sym typeface="Times New Roman"/>
              </a:rPr>
              <a:t>¿Cuáles son algunos ejemplos de modos de transmisión?</a:t>
            </a:r>
          </a:p>
          <a:p>
            <a:pPr marL="171450" marR="0" lvl="0" indent="-171450" algn="l" rtl="0">
              <a:lnSpc>
                <a:spcPct val="115000"/>
              </a:lnSpc>
              <a:spcBef>
                <a:spcPts val="1000"/>
              </a:spcBef>
              <a:spcAft>
                <a:spcPts val="0"/>
              </a:spcAft>
              <a:buFont typeface="Wingdings" panose="05000000000000000000" pitchFamily="2" charset="2"/>
              <a:buChar char="§"/>
            </a:pP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0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Acuse recibo de la</a:t>
            </a:r>
            <a:r>
              <a:rPr lang="es-ES" sz="1200" i="0" noProof="0" dirty="0">
                <a:latin typeface="Arial" panose="020B0604020202020204" pitchFamily="34" charset="0"/>
                <a:ea typeface="Times New Roman"/>
                <a:cs typeface="Arial" panose="020B0604020202020204" pitchFamily="34" charset="0"/>
                <a:sym typeface="Times New Roman"/>
              </a:rPr>
              <a:t>(s) respuesta(s). </a:t>
            </a:r>
            <a:r>
              <a:rPr lang="es-ES" sz="1200" b="1" i="0" noProof="0" dirty="0">
                <a:latin typeface="Arial" panose="020B0604020202020204" pitchFamily="34" charset="0"/>
                <a:ea typeface="Times New Roman"/>
                <a:cs typeface="Arial" panose="020B0604020202020204" pitchFamily="34" charset="0"/>
                <a:sym typeface="Times New Roman"/>
              </a:rPr>
              <a:t>Respuesta: </a:t>
            </a:r>
            <a:r>
              <a:rPr lang="es-ES" noProof="0" dirty="0">
                <a:latin typeface="Arial" panose="020B0604020202020204" pitchFamily="34" charset="0"/>
                <a:cs typeface="Arial" panose="020B0604020202020204" pitchFamily="34" charset="0"/>
              </a:rPr>
              <a:t>Medio por el cual los agentes infecciosos se propagan de un huésped a otro. Las fuentes más comunes son el contacto directo (de persona a persona, gotitas y de animal a persona) y el contacto indirecto (transmisión aérea, objetos contaminados, alimentos/agua/fuentes ambientales contaminadas, de animal a persona y vectores). </a:t>
            </a:r>
          </a:p>
        </p:txBody>
      </p:sp>
      <p:sp>
        <p:nvSpPr>
          <p:cNvPr id="4" name="Slide Number Placeholder 3"/>
          <p:cNvSpPr>
            <a:spLocks noGrp="1"/>
          </p:cNvSpPr>
          <p:nvPr>
            <p:ph type="sldNum"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smtClean="0">
                <a:ln>
                  <a:noFill/>
                </a:ln>
                <a:solidFill>
                  <a:srgbClr val="000000"/>
                </a:solidFill>
                <a:effectLst/>
                <a:uLnTx/>
                <a:uFillTx/>
                <a:latin typeface="Arial"/>
                <a:ea typeface="Arial"/>
                <a:cs typeface="Arial"/>
                <a:sym typeface="Arial"/>
              </a:rPr>
              <a:t>11</a:t>
            </a:fld>
            <a:endParaRPr kumimoji="0" lang="en-US" sz="1200" b="0" i="0" u="none" strike="noStrike" kern="120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02311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48" name="Google Shape;348;p1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Diga: </a:t>
            </a:r>
            <a:r>
              <a:rPr lang="es-ES" sz="1200" noProof="0" dirty="0">
                <a:latin typeface="Arial" panose="020B0604020202020204" pitchFamily="34" charset="0"/>
                <a:ea typeface="Times New Roman"/>
                <a:cs typeface="Arial" panose="020B0604020202020204" pitchFamily="34" charset="0"/>
                <a:sym typeface="Times New Roman"/>
              </a:rPr>
              <a:t>¿Cómo equilibrar la investigación con la aplicación de medidas de control? La regla general es aplicar las medidas de control lo antes posible.  Tenga en cuenta que no se trata de una u otra situación. Esta tabla trata sobre </a:t>
            </a:r>
            <a:r>
              <a:rPr lang="es-ES" sz="1200" b="1" noProof="0" dirty="0">
                <a:latin typeface="Arial" panose="020B0604020202020204" pitchFamily="34" charset="0"/>
                <a:ea typeface="Times New Roman"/>
                <a:cs typeface="Arial" panose="020B0604020202020204" pitchFamily="34" charset="0"/>
                <a:sym typeface="Times New Roman"/>
              </a:rPr>
              <a:t>cómo priorizar</a:t>
            </a:r>
            <a:r>
              <a:rPr lang="es-ES" sz="1200" noProof="0" dirty="0">
                <a:latin typeface="Arial" panose="020B0604020202020204" pitchFamily="34" charset="0"/>
                <a:ea typeface="Times New Roman"/>
                <a:cs typeface="Arial" panose="020B0604020202020204" pitchFamily="34" charset="0"/>
                <a:sym typeface="Times New Roman"/>
              </a:rPr>
              <a:t>, o qué hacer primero. Dediquemos un momento a examinar esta tabla. Como puede ver, el </a:t>
            </a:r>
            <a:r>
              <a:rPr lang="es-ES" sz="1200" b="1" noProof="0" dirty="0">
                <a:latin typeface="Arial" panose="020B0604020202020204" pitchFamily="34" charset="0"/>
                <a:ea typeface="Times New Roman"/>
                <a:cs typeface="Arial" panose="020B0604020202020204" pitchFamily="34" charset="0"/>
                <a:sym typeface="Times New Roman"/>
              </a:rPr>
              <a:t>agente causal </a:t>
            </a:r>
            <a:r>
              <a:rPr lang="es-ES" sz="1200" noProof="0" dirty="0">
                <a:latin typeface="Arial" panose="020B0604020202020204" pitchFamily="34" charset="0"/>
                <a:ea typeface="Times New Roman"/>
                <a:cs typeface="Arial" panose="020B0604020202020204" pitchFamily="34" charset="0"/>
                <a:sym typeface="Times New Roman"/>
              </a:rPr>
              <a:t>está a un lado. La fila superior es para cuando el agente es conocido, la fila inferior es para cuando el agente es desconocido. Del mismo modo, la </a:t>
            </a:r>
            <a:r>
              <a:rPr lang="es-ES" sz="1200" b="1" noProof="0" dirty="0">
                <a:latin typeface="Arial" panose="020B0604020202020204" pitchFamily="34" charset="0"/>
                <a:ea typeface="Times New Roman"/>
                <a:cs typeface="Arial" panose="020B0604020202020204" pitchFamily="34" charset="0"/>
                <a:sym typeface="Times New Roman"/>
              </a:rPr>
              <a:t>Fuente o Modo de Transmisión </a:t>
            </a:r>
            <a:r>
              <a:rPr lang="es-ES" sz="1200" noProof="0" dirty="0">
                <a:latin typeface="Arial" panose="020B0604020202020204" pitchFamily="34" charset="0"/>
                <a:ea typeface="Times New Roman"/>
                <a:cs typeface="Arial" panose="020B0604020202020204" pitchFamily="34" charset="0"/>
                <a:sym typeface="Times New Roman"/>
              </a:rPr>
              <a:t>se encuentra en la parte superior. La columna de la izquierda es para cuando se conoce la fuente o el modo, la columna de la derecha es para cuando se desconoce la fuente o el modo. Como veremos más adelante, el objetivo de la mayoría de las medidas de control es detener la transmisión. Por lo tanto, si conocemos el modo de transmisión, podemos aplicar medidas de control de inmediato. Si no, hay que investigar.</a:t>
            </a:r>
          </a:p>
          <a:p>
            <a:pPr marL="0" marR="0" lvl="0" indent="0" algn="l" rtl="0">
              <a:lnSpc>
                <a:spcPct val="115000"/>
              </a:lnSpc>
              <a:spcBef>
                <a:spcPts val="1200"/>
              </a:spcBef>
              <a:spcAft>
                <a:spcPts val="0"/>
              </a:spcAft>
              <a:buNone/>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Diga: </a:t>
            </a:r>
            <a:r>
              <a:rPr lang="es-ES" sz="1200" noProof="0" dirty="0">
                <a:latin typeface="Arial" panose="020B0604020202020204" pitchFamily="34" charset="0"/>
                <a:ea typeface="Times New Roman"/>
                <a:cs typeface="Arial" panose="020B0604020202020204" pitchFamily="34" charset="0"/>
                <a:sym typeface="Times New Roman"/>
              </a:rPr>
              <a:t>Empecemos por la </a:t>
            </a:r>
            <a:r>
              <a:rPr lang="es-ES" sz="1200" b="1" noProof="0" dirty="0">
                <a:latin typeface="Arial" panose="020B0604020202020204" pitchFamily="34" charset="0"/>
                <a:ea typeface="Times New Roman"/>
                <a:cs typeface="Arial" panose="020B0604020202020204" pitchFamily="34" charset="0"/>
                <a:sym typeface="Times New Roman"/>
              </a:rPr>
              <a:t>celda superior izquierda</a:t>
            </a:r>
            <a:r>
              <a:rPr lang="es-ES" sz="1200" noProof="0" dirty="0">
                <a:latin typeface="Arial" panose="020B0604020202020204" pitchFamily="34" charset="0"/>
                <a:ea typeface="Times New Roman"/>
                <a:cs typeface="Arial" panose="020B0604020202020204" pitchFamily="34" charset="0"/>
                <a:sym typeface="Times New Roman"/>
              </a:rPr>
              <a:t>. Se conocen la causa y el modo de transmisión. </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¿Se les ocurre algún ejemplo en el que se conozcan tanto el agente causal como la fuente? </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de recibo la </a:t>
            </a:r>
            <a:r>
              <a:rPr lang="es-ES" sz="1200" noProof="0" dirty="0">
                <a:latin typeface="Arial" panose="020B0604020202020204" pitchFamily="34" charset="0"/>
                <a:ea typeface="Times New Roman"/>
                <a:cs typeface="Arial" panose="020B0604020202020204" pitchFamily="34" charset="0"/>
                <a:sym typeface="Times New Roman"/>
              </a:rPr>
              <a:t>respuesta.  </a:t>
            </a:r>
            <a:r>
              <a:rPr lang="es-ES" sz="1200" b="1" noProof="0" dirty="0">
                <a:latin typeface="Arial" panose="020B0604020202020204" pitchFamily="34" charset="0"/>
                <a:ea typeface="Times New Roman"/>
                <a:cs typeface="Arial" panose="020B0604020202020204" pitchFamily="34" charset="0"/>
                <a:sym typeface="Times New Roman"/>
              </a:rPr>
              <a:t>Muchas respuestas posibles.</a:t>
            </a: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1" i="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Diga: </a:t>
            </a:r>
            <a:r>
              <a:rPr lang="es-ES" sz="1200" b="0" noProof="0" dirty="0">
                <a:latin typeface="Arial" panose="020B0604020202020204" pitchFamily="34" charset="0"/>
                <a:ea typeface="Times New Roman"/>
                <a:cs typeface="Arial" panose="020B0604020202020204" pitchFamily="34" charset="0"/>
                <a:sym typeface="Times New Roman"/>
              </a:rPr>
              <a:t>Para la </a:t>
            </a:r>
            <a:r>
              <a:rPr lang="es-ES" sz="1200" b="1" noProof="0" dirty="0">
                <a:latin typeface="Arial" panose="020B0604020202020204" pitchFamily="34" charset="0"/>
                <a:ea typeface="Times New Roman"/>
                <a:cs typeface="Arial" panose="020B0604020202020204" pitchFamily="34" charset="0"/>
                <a:sym typeface="Times New Roman"/>
              </a:rPr>
              <a:t>celda superior izquierda </a:t>
            </a:r>
            <a:r>
              <a:rPr lang="es-ES" sz="1200" b="0" noProof="0" dirty="0">
                <a:latin typeface="Arial" panose="020B0604020202020204" pitchFamily="34" charset="0"/>
                <a:ea typeface="Times New Roman"/>
                <a:cs typeface="Arial" panose="020B0604020202020204" pitchFamily="34" charset="0"/>
                <a:sym typeface="Times New Roman"/>
              </a:rPr>
              <a:t>(</a:t>
            </a:r>
            <a:r>
              <a:rPr lang="es-ES" sz="1200" b="0" i="1" noProof="0" dirty="0">
                <a:latin typeface="Arial" panose="020B0604020202020204" pitchFamily="34" charset="0"/>
                <a:ea typeface="Times New Roman"/>
                <a:cs typeface="Arial" panose="020B0604020202020204" pitchFamily="34" charset="0"/>
                <a:sym typeface="Times New Roman"/>
              </a:rPr>
              <a:t>agente conocido, modo de transmisión conocido</a:t>
            </a:r>
            <a:r>
              <a:rPr lang="es-ES" sz="1200" b="0" noProof="0" dirty="0">
                <a:latin typeface="Arial" panose="020B0604020202020204" pitchFamily="34" charset="0"/>
                <a:ea typeface="Times New Roman"/>
                <a:cs typeface="Arial" panose="020B0604020202020204" pitchFamily="34" charset="0"/>
                <a:sym typeface="Times New Roman"/>
              </a:rPr>
              <a:t>), ¿qué tiene prioridad, la investigación o el control? </a:t>
            </a:r>
            <a:r>
              <a:rPr lang="es-ES" sz="1200" b="1" noProof="0" dirty="0">
                <a:latin typeface="Arial" panose="020B0604020202020204" pitchFamily="34" charset="0"/>
                <a:ea typeface="Arial"/>
                <a:cs typeface="Arial" panose="020B0604020202020204" pitchFamily="34" charset="0"/>
                <a:sym typeface="Arial"/>
              </a:rPr>
              <a:t> </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Control, porque sabemos cómo se transmite la enfermedad, así que nuestro objetivo es detener la transmisión. </a:t>
            </a:r>
            <a:endParaRPr lang="es-ES" sz="1200" b="1" i="1" noProof="0" dirty="0">
              <a:latin typeface="Arial" panose="020B0604020202020204" pitchFamily="34" charset="0"/>
              <a:ea typeface="Arial"/>
              <a:cs typeface="Arial" panose="020B0604020202020204" pitchFamily="34" charset="0"/>
              <a:sym typeface="Arial"/>
            </a:endParaRPr>
          </a:p>
          <a:p>
            <a:pPr marL="0" marR="0" lvl="0" indent="0" algn="l" rtl="0">
              <a:lnSpc>
                <a:spcPct val="115000"/>
              </a:lnSpc>
              <a:spcBef>
                <a:spcPts val="1200"/>
              </a:spcBef>
              <a:spcAft>
                <a:spcPts val="0"/>
              </a:spcAft>
              <a:buNone/>
            </a:pPr>
            <a:r>
              <a:rPr lang="es-ES" sz="1200" b="1" u="none" strike="noStrike" noProof="0" dirty="0">
                <a:latin typeface="Arial" panose="020B0604020202020204" pitchFamily="34" charset="0"/>
                <a:ea typeface="Times New Roman"/>
                <a:cs typeface="Arial" panose="020B0604020202020204" pitchFamily="34" charset="0"/>
                <a:sym typeface="Times New Roman"/>
              </a:rPr>
              <a:t> </a:t>
            </a: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Ahora veamos la </a:t>
            </a:r>
            <a:r>
              <a:rPr lang="es-ES" sz="1200" b="1" noProof="0" dirty="0">
                <a:latin typeface="Arial" panose="020B0604020202020204" pitchFamily="34" charset="0"/>
                <a:ea typeface="Times New Roman"/>
                <a:cs typeface="Arial" panose="020B0604020202020204" pitchFamily="34" charset="0"/>
                <a:sym typeface="Times New Roman"/>
              </a:rPr>
              <a:t>celda superior derecha</a:t>
            </a:r>
            <a:r>
              <a:rPr lang="es-ES" sz="1200" noProof="0" dirty="0">
                <a:latin typeface="Arial" panose="020B0604020202020204" pitchFamily="34" charset="0"/>
                <a:ea typeface="Times New Roman"/>
                <a:cs typeface="Arial" panose="020B0604020202020204" pitchFamily="34" charset="0"/>
                <a:sym typeface="Times New Roman"/>
              </a:rPr>
              <a:t>. Se conoce el agente, pero no la fuente.</a:t>
            </a:r>
          </a:p>
          <a:p>
            <a:pPr marL="0" marR="0" lvl="0" indent="0" algn="l" rtl="0">
              <a:lnSpc>
                <a:spcPct val="115000"/>
              </a:lnSpc>
              <a:spcBef>
                <a:spcPts val="600"/>
              </a:spcBef>
              <a:spcAft>
                <a:spcPts val="0"/>
              </a:spcAft>
              <a:buFont typeface="Wingdings" panose="05000000000000000000" pitchFamily="2" charset="2"/>
              <a:buNone/>
            </a:pPr>
            <a:endParaRPr lang="es-ES" sz="1200" b="0"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Diga</a:t>
            </a:r>
            <a:r>
              <a:rPr lang="es-ES" sz="1200" noProof="0" dirty="0">
                <a:latin typeface="Arial" panose="020B0604020202020204" pitchFamily="34" charset="0"/>
                <a:ea typeface="Times New Roman"/>
                <a:cs typeface="Arial" panose="020B0604020202020204" pitchFamily="34" charset="0"/>
                <a:sym typeface="Times New Roman"/>
              </a:rPr>
              <a:t>: ¿Se le ocurre algún ejemplo en el que se conozca el agente pero no la fuente? </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de recibo la </a:t>
            </a:r>
            <a:r>
              <a:rPr lang="es-ES" sz="1200" noProof="0" dirty="0">
                <a:latin typeface="Arial" panose="020B0604020202020204" pitchFamily="34" charset="0"/>
                <a:ea typeface="Times New Roman"/>
                <a:cs typeface="Arial" panose="020B0604020202020204" pitchFamily="34" charset="0"/>
                <a:sym typeface="Times New Roman"/>
              </a:rPr>
              <a:t>respuesta. </a:t>
            </a:r>
            <a:r>
              <a:rPr lang="es-ES" sz="1200" b="1" noProof="0" dirty="0">
                <a:latin typeface="Arial" panose="020B0604020202020204" pitchFamily="34" charset="0"/>
                <a:ea typeface="Times New Roman"/>
                <a:cs typeface="Arial" panose="020B0604020202020204" pitchFamily="34" charset="0"/>
                <a:sym typeface="Times New Roman"/>
              </a:rPr>
              <a:t>Muchas respuestas posibles.</a:t>
            </a: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Diga: </a:t>
            </a:r>
            <a:r>
              <a:rPr lang="es-ES" sz="1200" b="0" noProof="0" dirty="0">
                <a:latin typeface="Arial" panose="020B0604020202020204" pitchFamily="34" charset="0"/>
                <a:ea typeface="Times New Roman"/>
                <a:cs typeface="Arial" panose="020B0604020202020204" pitchFamily="34" charset="0"/>
                <a:sym typeface="Times New Roman"/>
              </a:rPr>
              <a:t>Para la </a:t>
            </a:r>
            <a:r>
              <a:rPr lang="es-ES" sz="1200" b="1" noProof="0" dirty="0">
                <a:latin typeface="Arial" panose="020B0604020202020204" pitchFamily="34" charset="0"/>
                <a:ea typeface="Times New Roman"/>
                <a:cs typeface="Arial" panose="020B0604020202020204" pitchFamily="34" charset="0"/>
                <a:sym typeface="Times New Roman"/>
              </a:rPr>
              <a:t>celda superior derecha </a:t>
            </a:r>
            <a:r>
              <a:rPr lang="es-ES" sz="1200" b="0" noProof="0" dirty="0">
                <a:latin typeface="Arial" panose="020B0604020202020204" pitchFamily="34" charset="0"/>
                <a:ea typeface="Times New Roman"/>
                <a:cs typeface="Arial" panose="020B0604020202020204" pitchFamily="34" charset="0"/>
                <a:sym typeface="Times New Roman"/>
              </a:rPr>
              <a:t>(</a:t>
            </a:r>
            <a:r>
              <a:rPr lang="es-ES" sz="1200" b="0" i="1" noProof="0" dirty="0">
                <a:latin typeface="Arial" panose="020B0604020202020204" pitchFamily="34" charset="0"/>
                <a:ea typeface="Times New Roman"/>
                <a:cs typeface="Arial" panose="020B0604020202020204" pitchFamily="34" charset="0"/>
                <a:sym typeface="Times New Roman"/>
              </a:rPr>
              <a:t>agente conocido, fuente / modo de transmisión desconocidos</a:t>
            </a:r>
            <a:r>
              <a:rPr lang="es-ES" sz="1200" b="0" noProof="0" dirty="0">
                <a:latin typeface="Arial" panose="020B0604020202020204" pitchFamily="34" charset="0"/>
                <a:ea typeface="Times New Roman"/>
                <a:cs typeface="Arial" panose="020B0604020202020204" pitchFamily="34" charset="0"/>
                <a:sym typeface="Times New Roman"/>
              </a:rPr>
              <a:t>), ¿qué tiene prioridad: la investigación o el control? </a:t>
            </a:r>
          </a:p>
          <a:p>
            <a:pPr marL="171450" marR="0" lvl="0" indent="-171450" algn="l" rtl="0">
              <a:lnSpc>
                <a:spcPct val="115000"/>
              </a:lnSpc>
              <a:spcBef>
                <a:spcPts val="600"/>
              </a:spcBef>
              <a:spcAft>
                <a:spcPts val="0"/>
              </a:spcAft>
              <a:buFont typeface="Wingdings" panose="05000000000000000000" pitchFamily="2" charset="2"/>
              <a:buChar char="§"/>
            </a:pPr>
            <a:endParaRPr lang="es-ES" sz="1200" b="0"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b="0" i="1" noProof="0" dirty="0">
                <a:latin typeface="Arial" panose="020B0604020202020204" pitchFamily="34" charset="0"/>
                <a:ea typeface="Times New Roman"/>
                <a:cs typeface="Arial" panose="020B0604020202020204" pitchFamily="34" charset="0"/>
                <a:sym typeface="Times New Roman"/>
              </a:rPr>
              <a:t>Investigar. Tenemos que averiguar cómo se transmite la enfermedad antes de poder tomar las medidas de control adecuadas. </a:t>
            </a:r>
            <a:endParaRPr lang="es-ES" sz="1200" b="1" i="1" noProof="0" dirty="0">
              <a:latin typeface="Arial" panose="020B0604020202020204" pitchFamily="34" charset="0"/>
              <a:ea typeface="Arial"/>
              <a:cs typeface="Arial" panose="020B0604020202020204" pitchFamily="34" charset="0"/>
              <a:sym typeface="Arial"/>
            </a:endParaRPr>
          </a:p>
          <a:p>
            <a:pPr marL="0" marR="0" lvl="0" indent="0" algn="l" rtl="0">
              <a:lnSpc>
                <a:spcPct val="115000"/>
              </a:lnSpc>
              <a:spcBef>
                <a:spcPts val="1200"/>
              </a:spcBef>
              <a:spcAft>
                <a:spcPts val="0"/>
              </a:spcAft>
              <a:buNone/>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Ahora veamos </a:t>
            </a:r>
            <a:r>
              <a:rPr lang="es-ES" sz="1200" b="1" noProof="0" dirty="0">
                <a:latin typeface="Arial" panose="020B0604020202020204" pitchFamily="34" charset="0"/>
                <a:ea typeface="Times New Roman"/>
                <a:cs typeface="Arial" panose="020B0604020202020204" pitchFamily="34" charset="0"/>
                <a:sym typeface="Times New Roman"/>
              </a:rPr>
              <a:t>la celda inferior izquierda</a:t>
            </a:r>
            <a:r>
              <a:rPr lang="es-ES" sz="1200" noProof="0" dirty="0">
                <a:latin typeface="Arial" panose="020B0604020202020204" pitchFamily="34" charset="0"/>
                <a:ea typeface="Times New Roman"/>
                <a:cs typeface="Arial" panose="020B0604020202020204" pitchFamily="34" charset="0"/>
                <a:sym typeface="Times New Roman"/>
              </a:rPr>
              <a:t>. No se conoce el agente, pero sí la fuente.</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¿Se les ocurre algún ejemplo en el que no se conozca el agente pero sí la fuente? </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de recibo la </a:t>
            </a:r>
            <a:r>
              <a:rPr lang="es-ES" sz="1200" noProof="0" dirty="0">
                <a:latin typeface="Arial" panose="020B0604020202020204" pitchFamily="34" charset="0"/>
                <a:ea typeface="Times New Roman"/>
                <a:cs typeface="Arial" panose="020B0604020202020204" pitchFamily="34" charset="0"/>
                <a:sym typeface="Times New Roman"/>
              </a:rPr>
              <a:t>respuesta. </a:t>
            </a:r>
            <a:r>
              <a:rPr lang="es-ES" sz="1200" b="1" i="0" noProof="0" dirty="0">
                <a:latin typeface="Arial" panose="020B0604020202020204" pitchFamily="34" charset="0"/>
                <a:ea typeface="Times New Roman"/>
                <a:cs typeface="Arial" panose="020B0604020202020204" pitchFamily="34" charset="0"/>
                <a:sym typeface="Times New Roman"/>
              </a:rPr>
              <a:t>Muchas respuestas posibles.</a:t>
            </a:r>
            <a:endParaRPr lang="es-ES" sz="1200" b="0" i="1" noProof="0" dirty="0">
              <a:latin typeface="Arial" panose="020B0604020202020204" pitchFamily="34" charset="0"/>
              <a:ea typeface="Times New Roman"/>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b="0" noProof="0" dirty="0">
                <a:latin typeface="Arial" panose="020B0604020202020204" pitchFamily="34" charset="0"/>
                <a:ea typeface="Times New Roman"/>
                <a:cs typeface="Arial" panose="020B0604020202020204" pitchFamily="34" charset="0"/>
                <a:sym typeface="Times New Roman"/>
              </a:rPr>
              <a:t>Para la </a:t>
            </a:r>
            <a:r>
              <a:rPr lang="es-ES" sz="1200" b="1" noProof="0" dirty="0">
                <a:latin typeface="Arial" panose="020B0604020202020204" pitchFamily="34" charset="0"/>
                <a:ea typeface="Times New Roman"/>
                <a:cs typeface="Arial" panose="020B0604020202020204" pitchFamily="34" charset="0"/>
                <a:sym typeface="Times New Roman"/>
              </a:rPr>
              <a:t>celda inferior izquierda </a:t>
            </a:r>
            <a:r>
              <a:rPr lang="es-ES" sz="1200" b="0" noProof="0" dirty="0">
                <a:latin typeface="Arial" panose="020B0604020202020204" pitchFamily="34" charset="0"/>
                <a:ea typeface="Times New Roman"/>
                <a:cs typeface="Arial" panose="020B0604020202020204" pitchFamily="34" charset="0"/>
                <a:sym typeface="Times New Roman"/>
              </a:rPr>
              <a:t>(</a:t>
            </a:r>
            <a:r>
              <a:rPr lang="es-ES" sz="1200" b="0" i="1" noProof="0" dirty="0">
                <a:latin typeface="Arial" panose="020B0604020202020204" pitchFamily="34" charset="0"/>
                <a:ea typeface="Times New Roman"/>
                <a:cs typeface="Arial" panose="020B0604020202020204" pitchFamily="34" charset="0"/>
                <a:sym typeface="Times New Roman"/>
              </a:rPr>
              <a:t>agente desconocido, fuente / modo de transmisión conocidos</a:t>
            </a:r>
            <a:r>
              <a:rPr lang="es-ES" sz="1200" b="0" noProof="0" dirty="0">
                <a:latin typeface="Arial" panose="020B0604020202020204" pitchFamily="34" charset="0"/>
                <a:ea typeface="Times New Roman"/>
                <a:cs typeface="Arial" panose="020B0604020202020204" pitchFamily="34" charset="0"/>
                <a:sym typeface="Times New Roman"/>
              </a:rPr>
              <a:t>), ¿qué tiene prioridad: la investigación o el control? </a:t>
            </a:r>
            <a:r>
              <a:rPr lang="es-ES" sz="1200" b="1" noProof="0" dirty="0">
                <a:latin typeface="Arial" panose="020B0604020202020204" pitchFamily="34" charset="0"/>
                <a:ea typeface="Times New Roman"/>
                <a:cs typeface="Arial" panose="020B0604020202020204" pitchFamily="34" charset="0"/>
                <a:sym typeface="Times New Roman"/>
              </a:rPr>
              <a:t> Respuesta: </a:t>
            </a:r>
            <a:r>
              <a:rPr lang="es-ES" sz="1200" b="0" i="1" noProof="0" dirty="0">
                <a:latin typeface="Arial" panose="020B0604020202020204" pitchFamily="34" charset="0"/>
                <a:ea typeface="Times New Roman"/>
                <a:cs typeface="Arial" panose="020B0604020202020204" pitchFamily="34" charset="0"/>
                <a:sym typeface="Times New Roman"/>
              </a:rPr>
              <a:t>Ambas. Control para detener la propagación. Retirar el alimento o el manipulador de alimentos, cerrar el restaurante, retirar el alcohol contaminado. Investigar para identificar el agente causal y prevenir futuras enfermedades. </a:t>
            </a:r>
            <a:endParaRPr lang="es-ES" sz="1200" b="0" i="1" noProof="0" dirty="0">
              <a:latin typeface="Arial" panose="020B0604020202020204" pitchFamily="34" charset="0"/>
              <a:ea typeface="Times New Roman"/>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0" i="1" noProof="0" dirty="0">
              <a:latin typeface="Arial" panose="020B0604020202020204" pitchFamily="34" charset="0"/>
              <a:ea typeface="Times New Roman"/>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Arial"/>
              </a:rPr>
              <a:t>Diga: </a:t>
            </a:r>
            <a:r>
              <a:rPr lang="es-ES" sz="1200" noProof="0" dirty="0">
                <a:latin typeface="Arial" panose="020B0604020202020204" pitchFamily="34" charset="0"/>
                <a:ea typeface="Times New Roman"/>
                <a:cs typeface="Arial" panose="020B0604020202020204" pitchFamily="34" charset="0"/>
                <a:sym typeface="Times New Roman"/>
              </a:rPr>
              <a:t>Por último, veamos la </a:t>
            </a:r>
            <a:r>
              <a:rPr lang="es-ES" sz="1200" b="1" noProof="0" dirty="0">
                <a:latin typeface="Arial" panose="020B0604020202020204" pitchFamily="34" charset="0"/>
                <a:ea typeface="Times New Roman"/>
                <a:cs typeface="Arial" panose="020B0604020202020204" pitchFamily="34" charset="0"/>
                <a:sym typeface="Times New Roman"/>
              </a:rPr>
              <a:t>celda inferior derecha.  </a:t>
            </a:r>
            <a:r>
              <a:rPr lang="es-ES" sz="1200" noProof="0" dirty="0">
                <a:latin typeface="Arial" panose="020B0604020202020204" pitchFamily="34" charset="0"/>
                <a:ea typeface="Times New Roman"/>
                <a:cs typeface="Arial" panose="020B0604020202020204" pitchFamily="34" charset="0"/>
                <a:sym typeface="Times New Roman"/>
              </a:rPr>
              <a:t>Enfermedad desconocida sin fuente conocida. Algo está ocurriendo en la población sin transmisión ni etiología conocidas. No hay duda de que hay que investigarlo.</a:t>
            </a:r>
          </a:p>
          <a:p>
            <a:pPr marL="0" lvl="0" indent="0" algn="l" rtl="0">
              <a:spcBef>
                <a:spcPts val="960"/>
              </a:spcBef>
              <a:spcAft>
                <a:spcPts val="0"/>
              </a:spcAft>
              <a:buNone/>
            </a:pPr>
            <a:endParaRPr lang="es-ES" noProof="0" dirty="0"/>
          </a:p>
        </p:txBody>
      </p:sp>
      <p:sp>
        <p:nvSpPr>
          <p:cNvPr id="349" name="Google Shape;349;p1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55" name="Google Shape;355;p1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1"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1" fontAlgn="auto" latinLnBrk="0" hangingPunct="1">
              <a:lnSpc>
                <a:spcPct val="115000"/>
              </a:lnSpc>
              <a:spcBef>
                <a:spcPts val="600"/>
              </a:spcBef>
              <a:spcAft>
                <a:spcPts val="0"/>
              </a:spcAft>
              <a:buClr>
                <a:srgbClr val="000000"/>
              </a:buClr>
              <a:buSzPts val="1400"/>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Cada situación numerada corresponde a una casilla de la tabla. Lea cada situación y pida a los participantes que respondan. Haga clic después de cada respuesta para que aparezcan en la diapositiva. Pregunte a los participantes si todos están de acuerdo. Si no es así, discútanlo. </a:t>
            </a:r>
            <a:endParaRPr lang="es-ES" sz="1200" b="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v"/>
            </a:pPr>
            <a:endParaRPr lang="es-ES" sz="1200" b="1" i="1" noProof="0" dirty="0">
              <a:latin typeface="Arial" panose="020B0604020202020204" pitchFamily="34" charset="0"/>
              <a:cs typeface="Arial" panose="020B0604020202020204" pitchFamily="34" charset="0"/>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cuadrante corresponde a la situación y a qué hay que darle prioridad?</a:t>
            </a:r>
          </a:p>
          <a:p>
            <a:pPr marL="171450" marR="0" lvl="0" indent="-171450" algn="l" rtl="0">
              <a:lnSpc>
                <a:spcPct val="115000"/>
              </a:lnSpc>
              <a:spcBef>
                <a:spcPts val="12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a:t>
            </a:r>
            <a:r>
              <a:rPr lang="es-ES" sz="1200" b="0" u="none" noProof="0" dirty="0">
                <a:latin typeface="Arial" panose="020B0604020202020204" pitchFamily="34" charset="0"/>
                <a:ea typeface="Times New Roman"/>
                <a:cs typeface="Arial" panose="020B0604020202020204" pitchFamily="34" charset="0"/>
                <a:sym typeface="Times New Roman"/>
              </a:rPr>
              <a:t>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Respuestas:  </a:t>
            </a:r>
          </a:p>
          <a:p>
            <a:pPr marL="628650" marR="0" lvl="1" indent="-171450" algn="l" rtl="0">
              <a:lnSpc>
                <a:spcPct val="115000"/>
              </a:lnSpc>
              <a:spcBef>
                <a:spcPts val="1200"/>
              </a:spcBef>
              <a:spcAft>
                <a:spcPts val="0"/>
              </a:spcAft>
              <a:buFont typeface="Wingdings" panose="05000000000000000000" pitchFamily="2" charset="2"/>
              <a:buChar char="ü"/>
            </a:pPr>
            <a:endParaRPr lang="es-ES" sz="1200" b="1" i="1" u="sng" noProof="0" dirty="0">
              <a:solidFill>
                <a:schemeClr val="dk1"/>
              </a:solidFill>
              <a:latin typeface="Arial" panose="020B0604020202020204" pitchFamily="34" charset="0"/>
              <a:ea typeface="Arial"/>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a:t>
            </a:r>
            <a:r>
              <a:rPr lang="es-ES" sz="1200" b="0" noProof="0" dirty="0">
                <a:latin typeface="Arial" panose="020B0604020202020204" pitchFamily="34" charset="0"/>
                <a:ea typeface="Times New Roman"/>
                <a:cs typeface="Arial" panose="020B0604020202020204" pitchFamily="34" charset="0"/>
                <a:sym typeface="Times New Roman"/>
              </a:rPr>
              <a:t>Para la </a:t>
            </a:r>
            <a:r>
              <a:rPr lang="es-ES" sz="1200" b="1" noProof="0" dirty="0">
                <a:latin typeface="Arial" panose="020B0604020202020204" pitchFamily="34" charset="0"/>
                <a:ea typeface="Times New Roman"/>
                <a:cs typeface="Arial" panose="020B0604020202020204" pitchFamily="34" charset="0"/>
                <a:sym typeface="Times New Roman"/>
              </a:rPr>
              <a:t>celda superior izquierda: </a:t>
            </a:r>
            <a:r>
              <a:rPr lang="es-ES" sz="1200" b="0" i="1" noProof="0" dirty="0">
                <a:latin typeface="Arial" panose="020B0604020202020204" pitchFamily="34" charset="0"/>
                <a:ea typeface="Times New Roman"/>
                <a:cs typeface="Arial" panose="020B0604020202020204" pitchFamily="34" charset="0"/>
                <a:sym typeface="Times New Roman"/>
              </a:rPr>
              <a:t>agente conocido, Vibrio </a:t>
            </a:r>
            <a:r>
              <a:rPr lang="es-ES" sz="1200" b="0" i="1" noProof="0" dirty="0" err="1">
                <a:latin typeface="Arial" panose="020B0604020202020204" pitchFamily="34" charset="0"/>
                <a:ea typeface="Times New Roman"/>
                <a:cs typeface="Arial" panose="020B0604020202020204" pitchFamily="34" charset="0"/>
                <a:sym typeface="Times New Roman"/>
              </a:rPr>
              <a:t>cholerae</a:t>
            </a:r>
            <a:r>
              <a:rPr lang="es-ES" sz="1200" b="0" i="1" noProof="0" dirty="0">
                <a:latin typeface="Arial" panose="020B0604020202020204" pitchFamily="34" charset="0"/>
                <a:ea typeface="Times New Roman"/>
                <a:cs typeface="Arial" panose="020B0604020202020204" pitchFamily="34" charset="0"/>
                <a:sym typeface="Times New Roman"/>
              </a:rPr>
              <a:t> y modo de transmisión conocido, pozo contaminado por letrina; la prioridad es controlar el brote.</a:t>
            </a:r>
          </a:p>
          <a:p>
            <a:pPr marL="628650" marR="0" lvl="1" indent="-171450" algn="l" rtl="0">
              <a:lnSpc>
                <a:spcPct val="115000"/>
              </a:lnSpc>
              <a:spcBef>
                <a:spcPts val="1200"/>
              </a:spcBef>
              <a:spcAft>
                <a:spcPts val="0"/>
              </a:spcAft>
              <a:buFont typeface="Courier New" panose="02070309020205020404" pitchFamily="49" charset="0"/>
              <a:buChar char="o"/>
            </a:pP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 </a:t>
            </a:r>
            <a:r>
              <a:rPr lang="es-ES" sz="1200" b="0" i="0" noProof="0" dirty="0">
                <a:solidFill>
                  <a:srgbClr val="000000"/>
                </a:solidFill>
                <a:latin typeface="Arial" panose="020B0604020202020204" pitchFamily="34" charset="0"/>
                <a:ea typeface="Arial"/>
                <a:cs typeface="Arial" panose="020B0604020202020204" pitchFamily="34" charset="0"/>
                <a:sym typeface="Arial"/>
              </a:rPr>
              <a:t>Para</a:t>
            </a:r>
            <a:r>
              <a:rPr lang="es-ES" sz="1200" b="1" i="1" noProof="0" dirty="0">
                <a:solidFill>
                  <a:srgbClr val="000000"/>
                </a:solidFill>
                <a:latin typeface="Arial" panose="020B0604020202020204" pitchFamily="34" charset="0"/>
                <a:ea typeface="Arial"/>
                <a:cs typeface="Arial" panose="020B0604020202020204" pitchFamily="34" charset="0"/>
                <a:sym typeface="Arial"/>
              </a:rPr>
              <a:t> </a:t>
            </a:r>
            <a:r>
              <a:rPr lang="es-ES" sz="1200" noProof="0" dirty="0">
                <a:latin typeface="Arial" panose="020B0604020202020204" pitchFamily="34" charset="0"/>
                <a:ea typeface="Times New Roman"/>
                <a:cs typeface="Arial" panose="020B0604020202020204" pitchFamily="34" charset="0"/>
                <a:sym typeface="Times New Roman"/>
              </a:rPr>
              <a:t>la </a:t>
            </a:r>
            <a:r>
              <a:rPr lang="es-ES" sz="1200" b="1" noProof="0" dirty="0">
                <a:latin typeface="Arial" panose="020B0604020202020204" pitchFamily="34" charset="0"/>
                <a:ea typeface="Times New Roman"/>
                <a:cs typeface="Arial" panose="020B0604020202020204" pitchFamily="34" charset="0"/>
                <a:sym typeface="Times New Roman"/>
              </a:rPr>
              <a:t>celda inferior derecha: </a:t>
            </a:r>
            <a:r>
              <a:rPr lang="es-ES" sz="1200" b="0" noProof="0" dirty="0">
                <a:latin typeface="Arial" panose="020B0604020202020204" pitchFamily="34" charset="0"/>
                <a:ea typeface="Times New Roman"/>
                <a:cs typeface="Arial" panose="020B0604020202020204" pitchFamily="34" charset="0"/>
                <a:sym typeface="Times New Roman"/>
              </a:rPr>
              <a:t>en</a:t>
            </a:r>
            <a:r>
              <a:rPr lang="es-ES" sz="1200" noProof="0" dirty="0">
                <a:latin typeface="Arial" panose="020B0604020202020204" pitchFamily="34" charset="0"/>
                <a:ea typeface="Times New Roman"/>
                <a:cs typeface="Arial" panose="020B0604020202020204" pitchFamily="34" charset="0"/>
                <a:sym typeface="Times New Roman"/>
              </a:rPr>
              <a:t>fermedad desconocida sin fuente conocida la prioridad es investigar</a:t>
            </a:r>
            <a:endParaRPr lang="es-ES" sz="1200" b="1" i="1" noProof="0" dirty="0">
              <a:solidFill>
                <a:srgbClr val="000000"/>
              </a:solidFill>
              <a:latin typeface="Arial" panose="020B0604020202020204" pitchFamily="34" charset="0"/>
              <a:ea typeface="Arial"/>
              <a:cs typeface="Arial" panose="020B0604020202020204" pitchFamily="34" charset="0"/>
              <a:sym typeface="Arial"/>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 </a:t>
            </a:r>
            <a:r>
              <a:rPr lang="es-ES" sz="1200" b="0" i="0" noProof="0" dirty="0">
                <a:solidFill>
                  <a:srgbClr val="000000"/>
                </a:solidFill>
                <a:latin typeface="Arial" panose="020B0604020202020204" pitchFamily="34" charset="0"/>
                <a:ea typeface="Arial"/>
                <a:cs typeface="Arial" panose="020B0604020202020204" pitchFamily="34" charset="0"/>
                <a:sym typeface="Arial"/>
              </a:rPr>
              <a:t>Para</a:t>
            </a:r>
            <a:r>
              <a:rPr lang="es-ES" sz="1200" b="1" i="1" noProof="0" dirty="0">
                <a:solidFill>
                  <a:srgbClr val="000000"/>
                </a:solidFill>
                <a:latin typeface="Arial" panose="020B0604020202020204" pitchFamily="34" charset="0"/>
                <a:ea typeface="Arial"/>
                <a:cs typeface="Arial" panose="020B0604020202020204" pitchFamily="34" charset="0"/>
                <a:sym typeface="Arial"/>
              </a:rPr>
              <a:t> </a:t>
            </a:r>
            <a:r>
              <a:rPr lang="es-ES" sz="1200" b="1" noProof="0" dirty="0">
                <a:latin typeface="Arial" panose="020B0604020202020204" pitchFamily="34" charset="0"/>
                <a:ea typeface="Times New Roman"/>
                <a:cs typeface="Arial" panose="020B0604020202020204" pitchFamily="34" charset="0"/>
                <a:sym typeface="Times New Roman"/>
              </a:rPr>
              <a:t>la celda inferior izquierda: </a:t>
            </a:r>
            <a:r>
              <a:rPr lang="es-ES" sz="1200" b="0" noProof="0" dirty="0">
                <a:latin typeface="Arial" panose="020B0604020202020204" pitchFamily="34" charset="0"/>
                <a:ea typeface="Times New Roman"/>
                <a:cs typeface="Arial" panose="020B0604020202020204" pitchFamily="34" charset="0"/>
                <a:sym typeface="Times New Roman"/>
              </a:rPr>
              <a:t>n</a:t>
            </a:r>
            <a:r>
              <a:rPr lang="es-ES" sz="1200" noProof="0" dirty="0">
                <a:latin typeface="Arial" panose="020B0604020202020204" pitchFamily="34" charset="0"/>
                <a:ea typeface="Times New Roman"/>
                <a:cs typeface="Arial" panose="020B0604020202020204" pitchFamily="34" charset="0"/>
                <a:sym typeface="Times New Roman"/>
              </a:rPr>
              <a:t>o se conoce el agente, pero sí la fuente (comida servida en restaurante X), se pueden iniciar inmediatamente las medidas de control a la vez que la investigación para determinar el agente causal.</a:t>
            </a:r>
          </a:p>
          <a:p>
            <a:pPr marL="628650" marR="0" lvl="1" indent="-171450" algn="l" defTabSz="914400" rtl="0" eaLnBrk="1" fontAlgn="auto" latinLnBrk="0" hangingPunct="1">
              <a:lnSpc>
                <a:spcPct val="115000"/>
              </a:lnSpc>
              <a:spcBef>
                <a:spcPts val="1200"/>
              </a:spcBef>
              <a:spcAft>
                <a:spcPts val="0"/>
              </a:spcAft>
              <a:buClrTx/>
              <a:buSzTx/>
              <a:buFont typeface="Courier New" panose="02070309020205020404" pitchFamily="49" charset="0"/>
              <a:buChar char="o"/>
              <a:tabLst/>
              <a:defRPr/>
            </a:pPr>
            <a:r>
              <a:rPr lang="es-ES" sz="1200" b="0" noProof="0" dirty="0">
                <a:latin typeface="Arial" panose="020B0604020202020204" pitchFamily="34" charset="0"/>
                <a:ea typeface="Times New Roman"/>
                <a:cs typeface="Arial" panose="020B0604020202020204" pitchFamily="34" charset="0"/>
                <a:sym typeface="Times New Roman"/>
              </a:rPr>
              <a:t> </a:t>
            </a: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 </a:t>
            </a:r>
            <a:r>
              <a:rPr lang="es-ES" sz="1200" b="0" i="0" noProof="0" dirty="0">
                <a:solidFill>
                  <a:srgbClr val="000000"/>
                </a:solidFill>
                <a:latin typeface="Arial" panose="020B0604020202020204" pitchFamily="34" charset="0"/>
                <a:ea typeface="Arial"/>
                <a:cs typeface="Arial" panose="020B0604020202020204" pitchFamily="34" charset="0"/>
                <a:sym typeface="Arial"/>
              </a:rPr>
              <a:t>Para</a:t>
            </a:r>
            <a:r>
              <a:rPr lang="es-ES" sz="1200" b="1" i="1" noProof="0" dirty="0">
                <a:solidFill>
                  <a:srgbClr val="000000"/>
                </a:solidFill>
                <a:latin typeface="Arial" panose="020B0604020202020204" pitchFamily="34" charset="0"/>
                <a:ea typeface="Arial"/>
                <a:cs typeface="Arial" panose="020B0604020202020204" pitchFamily="34" charset="0"/>
                <a:sym typeface="Arial"/>
              </a:rPr>
              <a:t> </a:t>
            </a:r>
            <a:r>
              <a:rPr lang="es-ES" sz="1200" noProof="0" dirty="0">
                <a:latin typeface="Arial" panose="020B0604020202020204" pitchFamily="34" charset="0"/>
                <a:ea typeface="Times New Roman"/>
                <a:cs typeface="Arial" panose="020B0604020202020204" pitchFamily="34" charset="0"/>
                <a:sym typeface="Times New Roman"/>
              </a:rPr>
              <a:t>la </a:t>
            </a:r>
            <a:r>
              <a:rPr lang="es-ES" sz="1200" b="1" noProof="0" dirty="0">
                <a:latin typeface="Arial" panose="020B0604020202020204" pitchFamily="34" charset="0"/>
                <a:ea typeface="Times New Roman"/>
                <a:cs typeface="Arial" panose="020B0604020202020204" pitchFamily="34" charset="0"/>
                <a:sym typeface="Times New Roman"/>
              </a:rPr>
              <a:t>celda superior derecha</a:t>
            </a:r>
            <a:r>
              <a:rPr lang="es-ES" sz="1200" noProof="0" dirty="0">
                <a:latin typeface="Arial" panose="020B0604020202020204" pitchFamily="34" charset="0"/>
                <a:ea typeface="Times New Roman"/>
                <a:cs typeface="Arial" panose="020B0604020202020204" pitchFamily="34" charset="0"/>
                <a:sym typeface="Times New Roman"/>
              </a:rPr>
              <a:t>. Se conoce el agente (ántrax), pero no la fuente; la prioridad es investigar.</a:t>
            </a:r>
          </a:p>
          <a:p>
            <a:pPr marL="171450" marR="0" lvl="0" indent="-171450" algn="l" rtl="0">
              <a:lnSpc>
                <a:spcPct val="115000"/>
              </a:lnSpc>
              <a:spcBef>
                <a:spcPts val="1200"/>
              </a:spcBef>
              <a:spcAft>
                <a:spcPts val="0"/>
              </a:spcAft>
              <a:buFont typeface="Wingdings" panose="05000000000000000000" pitchFamily="2" charset="2"/>
              <a:buChar char="§"/>
            </a:pPr>
            <a:endParaRPr lang="es-ES" sz="1200" b="1" i="1" u="sng" noProof="0" dirty="0">
              <a:solidFill>
                <a:schemeClr val="dk1"/>
              </a:solidFill>
              <a:latin typeface="Arial" panose="020B0604020202020204" pitchFamily="34" charset="0"/>
              <a:ea typeface="Arial"/>
              <a:cs typeface="Arial" panose="020B0604020202020204" pitchFamily="34" charset="0"/>
              <a:sym typeface="Arial"/>
            </a:endParaRPr>
          </a:p>
          <a:p>
            <a:pPr marL="457200" marR="0" lvl="1"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El zika es un ejemplo de brote cuyo agente y origen se desconocían en un principio. Un número inesperadamente elevado de bebés presentaron microcefalia, una enfermedad rara con numerosas causas posibles. La investigación con muestras de sangre de los casos identificó el virus del Zika como fuente. El virus del Zika se transmite principalmente por la picadura de un mosquito infectado de la especie </a:t>
            </a:r>
            <a:r>
              <a:rPr lang="es-ES" sz="1200" i="1" noProof="0" dirty="0">
                <a:latin typeface="Arial" panose="020B0604020202020204" pitchFamily="34" charset="0"/>
                <a:ea typeface="Times New Roman"/>
                <a:cs typeface="Arial" panose="020B0604020202020204" pitchFamily="34" charset="0"/>
                <a:sym typeface="Times New Roman"/>
              </a:rPr>
              <a:t>Aedes </a:t>
            </a:r>
            <a:r>
              <a:rPr lang="es-ES" sz="1200" noProof="0" dirty="0">
                <a:latin typeface="Arial" panose="020B0604020202020204" pitchFamily="34" charset="0"/>
                <a:ea typeface="Times New Roman"/>
                <a:cs typeface="Arial" panose="020B0604020202020204" pitchFamily="34" charset="0"/>
                <a:sym typeface="Times New Roman"/>
              </a:rPr>
              <a:t>(vector), pero también puede transmitirse por una transfusión de sangre o por contacto sexual con una persona infectada. Una vez identificados el agente y el modo de transmisión, los esfuerzos de salud pública pasaron de la investigación al control.</a:t>
            </a:r>
          </a:p>
          <a:p>
            <a:pPr marL="0" lvl="0" indent="0" algn="l" rtl="0">
              <a:spcBef>
                <a:spcPts val="1560"/>
              </a:spcBef>
              <a:spcAft>
                <a:spcPts val="0"/>
              </a:spcAft>
              <a:buNone/>
            </a:pPr>
            <a:endParaRPr lang="es-ES" noProof="0" dirty="0"/>
          </a:p>
        </p:txBody>
      </p:sp>
      <p:sp>
        <p:nvSpPr>
          <p:cNvPr id="356" name="Google Shape;356;p1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67" name="Google Shape;367;p1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n-US" sz="1200" b="1" dirty="0">
                <a:latin typeface="Arial" panose="020B0604020202020204" pitchFamily="34" charset="0"/>
                <a:ea typeface="Arial"/>
                <a:cs typeface="Arial" panose="020B0604020202020204" pitchFamily="34" charset="0"/>
                <a:sym typeface="Arial"/>
              </a:rPr>
              <a:t>Notas del instructor:</a:t>
            </a:r>
            <a:endParaRPr lang="en-US" sz="120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n-US" sz="120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
                <a:srgbClr val="000000"/>
              </a:buClr>
              <a:buSzPts val="1400"/>
              <a:buFont typeface="Wingdings" panose="05000000000000000000" pitchFamily="2" charset="2"/>
              <a:buChar char="v"/>
              <a:tabLst/>
              <a:defRPr/>
            </a:pPr>
            <a:r>
              <a:rPr lang="en-US" sz="1200" b="1" i="1" dirty="0">
                <a:latin typeface="Arial" panose="020B0604020202020204" pitchFamily="34" charset="0"/>
                <a:ea typeface="Times New Roman"/>
                <a:cs typeface="Arial" panose="020B0604020202020204" pitchFamily="34" charset="0"/>
                <a:sym typeface="Times New Roman"/>
              </a:rPr>
              <a:t>Cada situación numerada corresponde a una celda de la tabla. Haga clic después de cada pregunta para que las respuestas aparezcan en la diapositiva.</a:t>
            </a:r>
          </a:p>
          <a:p>
            <a:pPr marL="0" marR="0" lvl="0" indent="0" algn="l" rtl="0">
              <a:lnSpc>
                <a:spcPct val="115000"/>
              </a:lnSpc>
              <a:spcBef>
                <a:spcPts val="1200"/>
              </a:spcBef>
              <a:spcAft>
                <a:spcPts val="0"/>
              </a:spcAft>
              <a:buNone/>
            </a:pPr>
            <a:endParaRPr lang="en-US" sz="1200" b="1"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n-US" sz="1200" b="1" u="sng" dirty="0">
                <a:latin typeface="Arial" panose="020B0604020202020204" pitchFamily="34" charset="0"/>
                <a:ea typeface="Arial"/>
                <a:cs typeface="Arial" panose="020B0604020202020204" pitchFamily="34" charset="0"/>
                <a:sym typeface="Arial"/>
              </a:rPr>
              <a:t>Pregunte: </a:t>
            </a:r>
            <a:r>
              <a:rPr lang="en-US" sz="1200" dirty="0">
                <a:latin typeface="Arial" panose="020B0604020202020204" pitchFamily="34" charset="0"/>
                <a:ea typeface="Times New Roman"/>
                <a:cs typeface="Arial" panose="020B0604020202020204" pitchFamily="34" charset="0"/>
                <a:sym typeface="Times New Roman"/>
              </a:rPr>
              <a:t>¿Qué cuadrante corresponde a la situación y a qué hay </a:t>
            </a:r>
            <a:r>
              <a:rPr lang="en-US" sz="1200" dirty="0" err="1">
                <a:latin typeface="Arial" panose="020B0604020202020204" pitchFamily="34" charset="0"/>
                <a:ea typeface="Times New Roman"/>
                <a:cs typeface="Arial" panose="020B0604020202020204" pitchFamily="34" charset="0"/>
                <a:sym typeface="Times New Roman"/>
              </a:rPr>
              <a:t>que</a:t>
            </a:r>
            <a:r>
              <a:rPr lang="en-US" sz="1200" dirty="0">
                <a:latin typeface="Arial" panose="020B0604020202020204" pitchFamily="34" charset="0"/>
                <a:ea typeface="Times New Roman"/>
                <a:cs typeface="Arial" panose="020B0604020202020204" pitchFamily="34" charset="0"/>
                <a:sym typeface="Times New Roman"/>
              </a:rPr>
              <a:t> </a:t>
            </a:r>
            <a:r>
              <a:rPr lang="en-US" sz="1200" dirty="0" err="1">
                <a:latin typeface="Arial" panose="020B0604020202020204" pitchFamily="34" charset="0"/>
                <a:ea typeface="Times New Roman"/>
                <a:cs typeface="Arial" panose="020B0604020202020204" pitchFamily="34" charset="0"/>
                <a:sym typeface="Times New Roman"/>
              </a:rPr>
              <a:t>darle</a:t>
            </a:r>
            <a:r>
              <a:rPr lang="en-US" sz="1200" dirty="0">
                <a:latin typeface="Arial" panose="020B0604020202020204" pitchFamily="34" charset="0"/>
                <a:ea typeface="Times New Roman"/>
                <a:cs typeface="Arial" panose="020B0604020202020204" pitchFamily="34" charset="0"/>
                <a:sym typeface="Times New Roman"/>
              </a:rPr>
              <a:t> prioridad?</a:t>
            </a:r>
            <a:endParaRPr lang="en-US" sz="1200" b="0" i="0" dirty="0">
              <a:latin typeface="Arial" panose="020B0604020202020204" pitchFamily="34" charset="0"/>
              <a:ea typeface="Times New Roman"/>
              <a:cs typeface="Arial" panose="020B0604020202020204" pitchFamily="34" charset="0"/>
              <a:sym typeface="Times New Roman"/>
            </a:endParaRPr>
          </a:p>
          <a:p>
            <a:pPr marL="0" marR="0" lvl="0" indent="0" algn="l" rtl="0">
              <a:lnSpc>
                <a:spcPct val="115000"/>
              </a:lnSpc>
              <a:spcBef>
                <a:spcPts val="1200"/>
              </a:spcBef>
              <a:spcAft>
                <a:spcPts val="0"/>
              </a:spcAft>
              <a:buNone/>
            </a:pPr>
            <a:endParaRPr lang="en-US" sz="1200" b="1" u="sng"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n-US" sz="1200" b="1" u="sng" dirty="0">
                <a:latin typeface="Arial" panose="020B0604020202020204" pitchFamily="34" charset="0"/>
                <a:ea typeface="Times New Roman"/>
                <a:cs typeface="Arial" panose="020B0604020202020204" pitchFamily="34" charset="0"/>
                <a:sym typeface="Times New Roman"/>
              </a:rPr>
              <a:t>Acuse recibo de la</a:t>
            </a:r>
            <a:r>
              <a:rPr lang="en-US" sz="1200" dirty="0">
                <a:latin typeface="Arial" panose="020B0604020202020204" pitchFamily="34" charset="0"/>
                <a:ea typeface="Times New Roman"/>
                <a:cs typeface="Arial" panose="020B0604020202020204" pitchFamily="34" charset="0"/>
                <a:sym typeface="Times New Roman"/>
              </a:rPr>
              <a:t>(s) respuesta(s). </a:t>
            </a:r>
            <a:r>
              <a:rPr lang="en-US" sz="1200" b="1" i="0" dirty="0">
                <a:latin typeface="Arial" panose="020B0604020202020204" pitchFamily="34" charset="0"/>
                <a:ea typeface="Times New Roman"/>
                <a:cs typeface="Arial" panose="020B0604020202020204" pitchFamily="34" charset="0"/>
                <a:sym typeface="Times New Roman"/>
              </a:rPr>
              <a:t>Respuesta</a:t>
            </a:r>
            <a:r>
              <a:rPr lang="en-US" sz="1200" b="1" i="1"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1200"/>
              </a:spcBef>
              <a:spcAft>
                <a:spcPts val="0"/>
              </a:spcAft>
              <a:buFont typeface="Wingdings" panose="05000000000000000000" pitchFamily="2" charset="2"/>
              <a:buChar char="§"/>
            </a:pPr>
            <a:endParaRPr lang="en-US" sz="1200" b="1" i="1"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Wingdings" panose="05000000000000000000" pitchFamily="2" charset="2"/>
              <a:buChar char="ü"/>
            </a:pPr>
            <a:endParaRPr lang="es-ES" sz="1200" b="1" i="1" u="sng" noProof="0" dirty="0">
              <a:solidFill>
                <a:schemeClr val="dk1"/>
              </a:solidFill>
              <a:latin typeface="Arial" panose="020B0604020202020204" pitchFamily="34" charset="0"/>
              <a:ea typeface="Arial"/>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a:t>
            </a:r>
            <a:r>
              <a:rPr lang="es-ES" sz="1200" b="0" noProof="0" dirty="0">
                <a:latin typeface="Arial" panose="020B0604020202020204" pitchFamily="34" charset="0"/>
                <a:ea typeface="Times New Roman"/>
                <a:cs typeface="Arial" panose="020B0604020202020204" pitchFamily="34" charset="0"/>
                <a:sym typeface="Times New Roman"/>
              </a:rPr>
              <a:t>Para la </a:t>
            </a:r>
            <a:r>
              <a:rPr lang="es-ES" sz="1200" b="1" noProof="0" dirty="0">
                <a:latin typeface="Arial" panose="020B0604020202020204" pitchFamily="34" charset="0"/>
                <a:ea typeface="Times New Roman"/>
                <a:cs typeface="Arial" panose="020B0604020202020204" pitchFamily="34" charset="0"/>
                <a:sym typeface="Times New Roman"/>
              </a:rPr>
              <a:t>celda superior izquierda: </a:t>
            </a:r>
            <a:r>
              <a:rPr lang="es-ES" sz="1200" b="0" i="1" noProof="0" dirty="0">
                <a:latin typeface="Arial" panose="020B0604020202020204" pitchFamily="34" charset="0"/>
                <a:ea typeface="Times New Roman"/>
                <a:cs typeface="Arial" panose="020B0604020202020204" pitchFamily="34" charset="0"/>
                <a:sym typeface="Times New Roman"/>
              </a:rPr>
              <a:t>agente conocido, influenza y fuente conocida, gallinas importadas; la prioridad es controlar el brote.</a:t>
            </a:r>
          </a:p>
          <a:p>
            <a:pPr marL="628650" marR="0" lvl="1" indent="-171450" algn="l" rtl="0">
              <a:lnSpc>
                <a:spcPct val="115000"/>
              </a:lnSpc>
              <a:spcBef>
                <a:spcPts val="1200"/>
              </a:spcBef>
              <a:spcAft>
                <a:spcPts val="0"/>
              </a:spcAft>
              <a:buFont typeface="Courier New" panose="02070309020205020404" pitchFamily="49" charset="0"/>
              <a:buChar char="o"/>
            </a:pP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 </a:t>
            </a:r>
            <a:r>
              <a:rPr lang="es-ES" sz="1200" b="0" i="0" noProof="0" dirty="0">
                <a:solidFill>
                  <a:srgbClr val="000000"/>
                </a:solidFill>
                <a:latin typeface="Arial" panose="020B0604020202020204" pitchFamily="34" charset="0"/>
                <a:ea typeface="Arial"/>
                <a:cs typeface="Arial" panose="020B0604020202020204" pitchFamily="34" charset="0"/>
                <a:sym typeface="Arial"/>
              </a:rPr>
              <a:t>Para</a:t>
            </a:r>
            <a:r>
              <a:rPr lang="es-ES" sz="1200" b="1" i="1" noProof="0" dirty="0">
                <a:solidFill>
                  <a:srgbClr val="000000"/>
                </a:solidFill>
                <a:latin typeface="Arial" panose="020B0604020202020204" pitchFamily="34" charset="0"/>
                <a:ea typeface="Arial"/>
                <a:cs typeface="Arial" panose="020B0604020202020204" pitchFamily="34" charset="0"/>
                <a:sym typeface="Arial"/>
              </a:rPr>
              <a:t> </a:t>
            </a:r>
            <a:r>
              <a:rPr lang="es-ES" sz="1200" noProof="0" dirty="0">
                <a:latin typeface="Arial" panose="020B0604020202020204" pitchFamily="34" charset="0"/>
                <a:ea typeface="Times New Roman"/>
                <a:cs typeface="Arial" panose="020B0604020202020204" pitchFamily="34" charset="0"/>
                <a:sym typeface="Times New Roman"/>
              </a:rPr>
              <a:t>la </a:t>
            </a:r>
            <a:r>
              <a:rPr lang="es-ES" sz="1200" b="1" noProof="0" dirty="0">
                <a:latin typeface="Arial" panose="020B0604020202020204" pitchFamily="34" charset="0"/>
                <a:ea typeface="Times New Roman"/>
                <a:cs typeface="Arial" panose="020B0604020202020204" pitchFamily="34" charset="0"/>
                <a:sym typeface="Times New Roman"/>
              </a:rPr>
              <a:t>celda inferior derecha: </a:t>
            </a:r>
            <a:r>
              <a:rPr lang="es-ES" sz="1200" b="0" noProof="0" dirty="0">
                <a:latin typeface="Arial" panose="020B0604020202020204" pitchFamily="34" charset="0"/>
                <a:ea typeface="Times New Roman"/>
                <a:cs typeface="Arial" panose="020B0604020202020204" pitchFamily="34" charset="0"/>
                <a:sym typeface="Times New Roman"/>
              </a:rPr>
              <a:t>en</a:t>
            </a:r>
            <a:r>
              <a:rPr lang="es-ES" sz="1200" noProof="0" dirty="0">
                <a:latin typeface="Arial" panose="020B0604020202020204" pitchFamily="34" charset="0"/>
                <a:ea typeface="Times New Roman"/>
                <a:cs typeface="Arial" panose="020B0604020202020204" pitchFamily="34" charset="0"/>
                <a:sym typeface="Times New Roman"/>
              </a:rPr>
              <a:t>fermedad desconocida sin fuente conocida la prioridad es investigar</a:t>
            </a:r>
            <a:endParaRPr lang="es-ES" sz="1200" b="1" i="1" noProof="0" dirty="0">
              <a:solidFill>
                <a:srgbClr val="000000"/>
              </a:solidFill>
              <a:latin typeface="Arial" panose="020B0604020202020204" pitchFamily="34" charset="0"/>
              <a:ea typeface="Arial"/>
              <a:cs typeface="Arial" panose="020B0604020202020204" pitchFamily="34" charset="0"/>
              <a:sym typeface="Arial"/>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 </a:t>
            </a:r>
            <a:r>
              <a:rPr lang="es-ES" sz="1200" b="0" i="0" noProof="0" dirty="0">
                <a:solidFill>
                  <a:srgbClr val="000000"/>
                </a:solidFill>
                <a:latin typeface="Arial" panose="020B0604020202020204" pitchFamily="34" charset="0"/>
                <a:ea typeface="Arial"/>
                <a:cs typeface="Arial" panose="020B0604020202020204" pitchFamily="34" charset="0"/>
                <a:sym typeface="Arial"/>
              </a:rPr>
              <a:t>Para</a:t>
            </a:r>
            <a:r>
              <a:rPr lang="es-ES" sz="1200" b="1" i="1" noProof="0" dirty="0">
                <a:solidFill>
                  <a:srgbClr val="000000"/>
                </a:solidFill>
                <a:latin typeface="Arial" panose="020B0604020202020204" pitchFamily="34" charset="0"/>
                <a:ea typeface="Arial"/>
                <a:cs typeface="Arial" panose="020B0604020202020204" pitchFamily="34" charset="0"/>
                <a:sym typeface="Arial"/>
              </a:rPr>
              <a:t> </a:t>
            </a:r>
            <a:r>
              <a:rPr lang="es-ES" sz="1200" b="0" noProof="0" dirty="0">
                <a:latin typeface="Arial" panose="020B0604020202020204" pitchFamily="34" charset="0"/>
                <a:ea typeface="Times New Roman"/>
                <a:cs typeface="Arial" panose="020B0604020202020204" pitchFamily="34" charset="0"/>
                <a:sym typeface="Times New Roman"/>
              </a:rPr>
              <a:t>la</a:t>
            </a:r>
            <a:r>
              <a:rPr lang="es-ES" sz="1200" b="1" noProof="0" dirty="0">
                <a:latin typeface="Arial" panose="020B0604020202020204" pitchFamily="34" charset="0"/>
                <a:ea typeface="Times New Roman"/>
                <a:cs typeface="Arial" panose="020B0604020202020204" pitchFamily="34" charset="0"/>
                <a:sym typeface="Times New Roman"/>
              </a:rPr>
              <a:t> celda inferior izquierda: </a:t>
            </a:r>
            <a:r>
              <a:rPr lang="es-ES" sz="1200" b="0" noProof="0" dirty="0">
                <a:latin typeface="Arial" panose="020B0604020202020204" pitchFamily="34" charset="0"/>
                <a:ea typeface="Times New Roman"/>
                <a:cs typeface="Arial" panose="020B0604020202020204" pitchFamily="34" charset="0"/>
                <a:sym typeface="Times New Roman"/>
              </a:rPr>
              <a:t>n</a:t>
            </a:r>
            <a:r>
              <a:rPr lang="es-ES" sz="1200" noProof="0" dirty="0">
                <a:latin typeface="Arial" panose="020B0604020202020204" pitchFamily="34" charset="0"/>
                <a:ea typeface="Times New Roman"/>
                <a:cs typeface="Arial" panose="020B0604020202020204" pitchFamily="34" charset="0"/>
                <a:sym typeface="Times New Roman"/>
              </a:rPr>
              <a:t>o se conoce el agente, pero sí la fuente (remesa de heno), se pueden iniciar inmediatamente las medidas de control a la vez que la investigación para determinar el agente causal.</a:t>
            </a:r>
          </a:p>
          <a:p>
            <a:pPr marL="628650" marR="0" lvl="1" indent="-171450" algn="l" defTabSz="914400" rtl="0" eaLnBrk="1" fontAlgn="auto" latinLnBrk="0" hangingPunct="1">
              <a:lnSpc>
                <a:spcPct val="115000"/>
              </a:lnSpc>
              <a:spcBef>
                <a:spcPts val="1200"/>
              </a:spcBef>
              <a:spcAft>
                <a:spcPts val="0"/>
              </a:spcAft>
              <a:buClrTx/>
              <a:buSzTx/>
              <a:buFont typeface="Courier New" panose="02070309020205020404" pitchFamily="49" charset="0"/>
              <a:buChar char="o"/>
              <a:tabLst/>
              <a:defRPr/>
            </a:pPr>
            <a:r>
              <a:rPr lang="es-ES" sz="1200" b="0" noProof="0" dirty="0">
                <a:latin typeface="Arial" panose="020B0604020202020204" pitchFamily="34" charset="0"/>
                <a:ea typeface="Times New Roman"/>
                <a:cs typeface="Arial" panose="020B0604020202020204" pitchFamily="34" charset="0"/>
                <a:sym typeface="Times New Roman"/>
              </a:rPr>
              <a:t> </a:t>
            </a:r>
            <a:r>
              <a:rPr lang="es-ES" sz="1200" b="1" i="1" noProof="0" dirty="0">
                <a:solidFill>
                  <a:srgbClr val="000000"/>
                </a:solidFill>
                <a:latin typeface="Arial" panose="020B0604020202020204" pitchFamily="34" charset="0"/>
                <a:ea typeface="Arial"/>
                <a:cs typeface="Arial" panose="020B0604020202020204" pitchFamily="34" charset="0"/>
                <a:sym typeface="Arial"/>
              </a:rPr>
              <a:t>&lt;CLICK&gt; </a:t>
            </a:r>
            <a:r>
              <a:rPr lang="es-ES" sz="1200" b="0" i="0" noProof="0" dirty="0">
                <a:solidFill>
                  <a:srgbClr val="000000"/>
                </a:solidFill>
                <a:latin typeface="Arial" panose="020B0604020202020204" pitchFamily="34" charset="0"/>
                <a:ea typeface="Arial"/>
                <a:cs typeface="Arial" panose="020B0604020202020204" pitchFamily="34" charset="0"/>
                <a:sym typeface="Arial"/>
              </a:rPr>
              <a:t>Para</a:t>
            </a:r>
            <a:r>
              <a:rPr lang="es-ES" sz="1200" b="1" i="1" noProof="0" dirty="0">
                <a:solidFill>
                  <a:srgbClr val="000000"/>
                </a:solidFill>
                <a:latin typeface="Arial" panose="020B0604020202020204" pitchFamily="34" charset="0"/>
                <a:ea typeface="Arial"/>
                <a:cs typeface="Arial" panose="020B0604020202020204" pitchFamily="34" charset="0"/>
                <a:sym typeface="Arial"/>
              </a:rPr>
              <a:t> </a:t>
            </a:r>
            <a:r>
              <a:rPr lang="es-ES" sz="1200" noProof="0" dirty="0">
                <a:latin typeface="Arial" panose="020B0604020202020204" pitchFamily="34" charset="0"/>
                <a:ea typeface="Times New Roman"/>
                <a:cs typeface="Arial" panose="020B0604020202020204" pitchFamily="34" charset="0"/>
                <a:sym typeface="Times New Roman"/>
              </a:rPr>
              <a:t>la </a:t>
            </a:r>
            <a:r>
              <a:rPr lang="es-ES" sz="1200" b="1" noProof="0" dirty="0">
                <a:latin typeface="Arial" panose="020B0604020202020204" pitchFamily="34" charset="0"/>
                <a:ea typeface="Times New Roman"/>
                <a:cs typeface="Arial" panose="020B0604020202020204" pitchFamily="34" charset="0"/>
                <a:sym typeface="Times New Roman"/>
              </a:rPr>
              <a:t>celda superior derecha</a:t>
            </a:r>
            <a:r>
              <a:rPr lang="es-ES" sz="1200" noProof="0" dirty="0">
                <a:latin typeface="Arial" panose="020B0604020202020204" pitchFamily="34" charset="0"/>
                <a:ea typeface="Times New Roman"/>
                <a:cs typeface="Arial" panose="020B0604020202020204" pitchFamily="34" charset="0"/>
                <a:sym typeface="Times New Roman"/>
              </a:rPr>
              <a:t>. Se conoce el agente (la viruela caprina), pero no la fuente; la prioridad es investigar.</a:t>
            </a:r>
          </a:p>
          <a:p>
            <a:pPr marL="171450" marR="0" lvl="0" indent="-171450" algn="l" rtl="0">
              <a:lnSpc>
                <a:spcPct val="115000"/>
              </a:lnSpc>
              <a:spcBef>
                <a:spcPts val="1200"/>
              </a:spcBef>
              <a:spcAft>
                <a:spcPts val="0"/>
              </a:spcAft>
              <a:buFont typeface="Wingdings" panose="05000000000000000000" pitchFamily="2" charset="2"/>
              <a:buChar char="§"/>
            </a:pPr>
            <a:endParaRPr lang="es-ES" sz="1200" b="1" i="1" u="sng" noProof="0" dirty="0">
              <a:solidFill>
                <a:schemeClr val="dk1"/>
              </a:solidFill>
              <a:latin typeface="Arial" panose="020B0604020202020204" pitchFamily="34" charset="0"/>
              <a:ea typeface="Arial"/>
              <a:cs typeface="Arial" panose="020B0604020202020204" pitchFamily="34" charset="0"/>
              <a:sym typeface="Arial"/>
            </a:endParaRPr>
          </a:p>
          <a:p>
            <a:pPr marL="0" lvl="0" indent="0" algn="l" rtl="0">
              <a:spcBef>
                <a:spcPts val="1560"/>
              </a:spcBef>
              <a:spcAft>
                <a:spcPts val="0"/>
              </a:spcAft>
              <a:buNone/>
            </a:pPr>
            <a:endParaRPr dirty="0"/>
          </a:p>
        </p:txBody>
      </p:sp>
      <p:sp>
        <p:nvSpPr>
          <p:cNvPr id="368" name="Google Shape;368;p1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79" name="Google Shape;379;p1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Algunas situaciones exigen excepciones respecto de la prioridad relativa entre las medidas de investigación y control. Los funcionarios de salud pública deben aplicar medidas de control si se sospecha o se conoce la fuente del brote y este sigue siendo una amenaza potencial para la salud pública. Deben tomarse medidas de control inmediatas para evitar una mayor propagación de la enfermedad. No espere la confirmación del laboratorio. </a:t>
            </a:r>
            <a:r>
              <a:rPr lang="es-ES" sz="1200" b="1" i="0" noProof="0" dirty="0">
                <a:latin typeface="Arial" panose="020B0604020202020204" pitchFamily="34" charset="0"/>
                <a:ea typeface="Times New Roman"/>
                <a:cs typeface="Arial" panose="020B0604020202020204" pitchFamily="34" charset="0"/>
                <a:sym typeface="Times New Roman"/>
              </a:rPr>
              <a:t>Por ejemplo</a:t>
            </a:r>
            <a:r>
              <a:rPr lang="es-ES" sz="1200" b="1" i="1" noProof="0" dirty="0">
                <a:latin typeface="Arial" panose="020B0604020202020204" pitchFamily="34" charset="0"/>
                <a:ea typeface="Times New Roman"/>
                <a:cs typeface="Arial" panose="020B0604020202020204" pitchFamily="34" charset="0"/>
                <a:sym typeface="Times New Roman"/>
              </a:rPr>
              <a:t>: </a:t>
            </a:r>
            <a:r>
              <a:rPr lang="es-ES" sz="1200" i="1" noProof="0" dirty="0">
                <a:latin typeface="Arial" panose="020B0604020202020204" pitchFamily="34" charset="0"/>
                <a:ea typeface="Times New Roman"/>
                <a:cs typeface="Arial" panose="020B0604020202020204" pitchFamily="34" charset="0"/>
                <a:sym typeface="Times New Roman"/>
              </a:rPr>
              <a:t>Ordene que se hierva el agua en caso de un brote de gastroenteritis.</a:t>
            </a:r>
            <a:endParaRPr lang="es-ES" sz="1200" i="1"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¿Cuáles son algunas situaciones en las que deben tomarse medidas de control inmediatas?</a:t>
            </a:r>
          </a:p>
          <a:p>
            <a:pPr marL="171450" marR="0" lvl="0" indent="-171450" algn="l" rtl="0">
              <a:lnSpc>
                <a:spcPct val="115000"/>
              </a:lnSpc>
              <a:spcBef>
                <a:spcPts val="1200"/>
              </a:spcBef>
              <a:spcAft>
                <a:spcPts val="0"/>
              </a:spcAft>
              <a:buFont typeface="Wingdings" panose="05000000000000000000" pitchFamily="2" charset="2"/>
              <a:buChar char="§"/>
            </a:pPr>
            <a:endParaRPr lang="es-ES" sz="1200" b="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b="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Posibles respuestas:</a:t>
            </a:r>
            <a:endParaRPr lang="es-ES" sz="1200" b="1" i="0" noProof="0" dirty="0">
              <a:latin typeface="Arial" panose="020B0604020202020204" pitchFamily="34" charset="0"/>
              <a:ea typeface="Times New Roman"/>
              <a:cs typeface="Arial" panose="020B0604020202020204" pitchFamily="34" charset="0"/>
              <a:sym typeface="Times New Roman"/>
            </a:endParaRPr>
          </a:p>
          <a:p>
            <a:pPr marL="628650" marR="0" lvl="1" indent="-171450" algn="l" rtl="0">
              <a:lnSpc>
                <a:spcPct val="115000"/>
              </a:lnSpc>
              <a:spcBef>
                <a:spcPts val="1200"/>
              </a:spcBef>
              <a:spcAft>
                <a:spcPts val="0"/>
              </a:spcAft>
              <a:buFont typeface="Courier New" panose="02070309020205020404" pitchFamily="49" charset="0"/>
              <a:buChar char="o"/>
            </a:pPr>
            <a:r>
              <a:rPr lang="es-ES" sz="1200" i="1" noProof="0" dirty="0">
                <a:latin typeface="Arial" panose="020B0604020202020204" pitchFamily="34" charset="0"/>
                <a:ea typeface="Times New Roman"/>
                <a:cs typeface="Arial" panose="020B0604020202020204" pitchFamily="34" charset="0"/>
                <a:sym typeface="Times New Roman"/>
              </a:rPr>
              <a:t>Cerrar temporalmente un restaurante cuando las personas sigan enfermando después de comer en él.</a:t>
            </a:r>
          </a:p>
          <a:p>
            <a:pPr marL="628650" marR="0" lvl="1" indent="-171450" algn="l" rtl="0">
              <a:lnSpc>
                <a:spcPct val="115000"/>
              </a:lnSpc>
              <a:spcBef>
                <a:spcPts val="1200"/>
              </a:spcBef>
              <a:spcAft>
                <a:spcPts val="0"/>
              </a:spcAft>
              <a:buFont typeface="Courier New" panose="02070309020205020404" pitchFamily="49" charset="0"/>
              <a:buChar char="o"/>
            </a:pPr>
            <a:r>
              <a:rPr lang="es-ES" sz="1200" i="1" noProof="0" dirty="0">
                <a:latin typeface="Arial" panose="020B0604020202020204" pitchFamily="34" charset="0"/>
                <a:ea typeface="Times New Roman"/>
                <a:cs typeface="Arial" panose="020B0604020202020204" pitchFamily="34" charset="0"/>
                <a:sym typeface="Times New Roman"/>
              </a:rPr>
              <a:t>Proporcionar una vacuna para un brote de enfermedad prevenible mediante la vacunación.</a:t>
            </a:r>
          </a:p>
          <a:p>
            <a:pPr marL="628650" marR="0" lvl="1" indent="-171450" algn="l" rtl="0">
              <a:lnSpc>
                <a:spcPct val="115000"/>
              </a:lnSpc>
              <a:spcBef>
                <a:spcPts val="1200"/>
              </a:spcBef>
              <a:spcAft>
                <a:spcPts val="0"/>
              </a:spcAft>
              <a:buFont typeface="Courier New" panose="02070309020205020404" pitchFamily="49" charset="0"/>
              <a:buChar char="o"/>
            </a:pPr>
            <a:r>
              <a:rPr lang="es-ES" sz="1200" i="1" noProof="0" dirty="0">
                <a:latin typeface="Arial" panose="020B0604020202020204" pitchFamily="34" charset="0"/>
                <a:ea typeface="Times New Roman"/>
                <a:cs typeface="Arial" panose="020B0604020202020204" pitchFamily="34" charset="0"/>
                <a:sym typeface="Times New Roman"/>
              </a:rPr>
              <a:t>Retirar un producto contaminado como alimento.</a:t>
            </a:r>
          </a:p>
          <a:p>
            <a:pPr marL="628650" marR="0" lvl="1" indent="-171450" algn="l" rtl="0">
              <a:lnSpc>
                <a:spcPct val="115000"/>
              </a:lnSpc>
              <a:spcBef>
                <a:spcPts val="1200"/>
              </a:spcBef>
              <a:spcAft>
                <a:spcPts val="0"/>
              </a:spcAft>
              <a:buFont typeface="Courier New" panose="02070309020205020404" pitchFamily="49" charset="0"/>
              <a:buChar char="o"/>
            </a:pPr>
            <a:r>
              <a:rPr lang="es-ES" sz="1200" i="1" noProof="0" dirty="0">
                <a:latin typeface="Arial" panose="020B0604020202020204" pitchFamily="34" charset="0"/>
                <a:ea typeface="Times New Roman"/>
                <a:cs typeface="Arial" panose="020B0604020202020204" pitchFamily="34" charset="0"/>
                <a:sym typeface="Times New Roman"/>
              </a:rPr>
              <a:t>Un brote de enfermedad o </a:t>
            </a:r>
            <a:r>
              <a:rPr lang="es-MX" sz="1200" i="1" noProof="0" dirty="0">
                <a:latin typeface="Arial" panose="020B0604020202020204" pitchFamily="34" charset="0"/>
                <a:ea typeface="Times New Roman"/>
                <a:cs typeface="Arial" panose="020B0604020202020204" pitchFamily="34" charset="0"/>
                <a:sym typeface="Times New Roman"/>
              </a:rPr>
              <a:t>una muerte en una granja puede dar lugar a la adopción de medidas de bioseguridad reforzadas</a:t>
            </a:r>
            <a:r>
              <a:rPr lang="es-ES" sz="1200" i="1" noProof="0" dirty="0">
                <a:latin typeface="Arial" panose="020B0604020202020204" pitchFamily="34" charset="0"/>
                <a:ea typeface="Times New Roman"/>
                <a:cs typeface="Arial" panose="020B0604020202020204" pitchFamily="34" charset="0"/>
                <a:sym typeface="Times New Roman"/>
              </a:rPr>
              <a:t>.</a:t>
            </a:r>
          </a:p>
          <a:p>
            <a:pPr marL="0" lvl="0" indent="0" algn="l" rtl="0">
              <a:spcBef>
                <a:spcPts val="1560"/>
              </a:spcBef>
              <a:spcAft>
                <a:spcPts val="0"/>
              </a:spcAft>
              <a:buNone/>
            </a:pPr>
            <a:endParaRPr lang="es-ES" noProof="0" dirty="0"/>
          </a:p>
        </p:txBody>
      </p:sp>
      <p:sp>
        <p:nvSpPr>
          <p:cNvPr id="380" name="Google Shape;380;p1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86" name="Google Shape;386;p1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rtl="0">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los participantes que busquen en su "Cuaderno de ejercicios del participante" el ejercicio titulado: “</a:t>
            </a: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¿Investigaría?</a:t>
            </a:r>
          </a:p>
          <a:p>
            <a:pPr marL="171450" marR="0" lvl="0" indent="-171450" algn="l" rtl="0">
              <a:spcBef>
                <a:spcPts val="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spcBef>
                <a:spcPts val="1800"/>
              </a:spcBef>
              <a:spcAft>
                <a:spcPts val="0"/>
              </a:spcAft>
              <a:buFont typeface="Wingdings" panose="05000000000000000000" pitchFamily="2" charset="2"/>
              <a:buChar char="v"/>
            </a:pPr>
            <a:r>
              <a:rPr lang="es-ES" sz="1200" b="1" noProof="0" dirty="0">
                <a:latin typeface="Arial" panose="020B0604020202020204" pitchFamily="34" charset="0"/>
                <a:ea typeface="Arial"/>
                <a:cs typeface="Arial" panose="020B0604020202020204" pitchFamily="34" charset="0"/>
                <a:sym typeface="Arial"/>
              </a:rPr>
              <a:t>Tiempo total: 20 minutos (</a:t>
            </a:r>
            <a:r>
              <a:rPr lang="es-ES" sz="1200" b="1" i="1" noProof="0" dirty="0">
                <a:latin typeface="Arial" panose="020B0604020202020204" pitchFamily="34" charset="0"/>
                <a:ea typeface="Arial"/>
                <a:cs typeface="Arial" panose="020B0604020202020204" pitchFamily="34" charset="0"/>
                <a:sym typeface="Arial"/>
              </a:rPr>
              <a:t>10 minutos para los participantes, 10 minutos para la discusión</a:t>
            </a:r>
            <a:r>
              <a:rPr lang="es-ES" sz="1200" b="1" noProof="0" dirty="0">
                <a:latin typeface="Arial" panose="020B0604020202020204" pitchFamily="34" charset="0"/>
                <a:ea typeface="Arial"/>
                <a:cs typeface="Arial" panose="020B0604020202020204" pitchFamily="34" charset="0"/>
                <a:sym typeface="Arial"/>
              </a:rPr>
              <a:t>)</a:t>
            </a:r>
            <a:endParaRPr lang="es-ES" sz="1200" noProof="0" dirty="0">
              <a:latin typeface="Arial" panose="020B0604020202020204" pitchFamily="34" charset="0"/>
              <a:cs typeface="Arial" panose="020B0604020202020204" pitchFamily="34" charset="0"/>
            </a:endParaRPr>
          </a:p>
          <a:p>
            <a:pPr marL="0" marR="0" lvl="0" indent="0" algn="l" rtl="0">
              <a:spcBef>
                <a:spcPts val="180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v"/>
            </a:pPr>
            <a:r>
              <a:rPr lang="es-ES" sz="1200" b="1" i="0" noProof="0" dirty="0">
                <a:latin typeface="Arial" panose="020B0604020202020204" pitchFamily="34" charset="0"/>
                <a:ea typeface="Times New Roman"/>
                <a:cs typeface="Arial" panose="020B0604020202020204" pitchFamily="34" charset="0"/>
                <a:sym typeface="Times New Roman"/>
              </a:rPr>
              <a:t> Siga los pasos indicados a continuación para facilitar el ejercicio. Los nueve escenarios de este ejercicio se presentarán en las tres diapositivas siguientes.</a:t>
            </a:r>
          </a:p>
          <a:p>
            <a:pPr marL="800100" marR="0" lvl="1" indent="-342900" algn="l" rtl="0">
              <a:lnSpc>
                <a:spcPct val="115000"/>
              </a:lnSpc>
              <a:spcBef>
                <a:spcPts val="1200"/>
              </a:spcBef>
              <a:spcAft>
                <a:spcPts val="0"/>
              </a:spcAft>
              <a:buClr>
                <a:schemeClr val="dk1"/>
              </a:buClr>
              <a:buSzPts val="1800"/>
              <a:buFont typeface="Calibri"/>
              <a:buAutoNum type="arabicPeriod"/>
            </a:pPr>
            <a:r>
              <a:rPr lang="es-ES" sz="1200" b="1" i="1" noProof="0" dirty="0">
                <a:latin typeface="Arial" panose="020B0604020202020204" pitchFamily="34" charset="0"/>
                <a:ea typeface="Times New Roman"/>
                <a:cs typeface="Arial" panose="020B0604020202020204" pitchFamily="34" charset="0"/>
                <a:sym typeface="Times New Roman"/>
              </a:rPr>
              <a:t>Indique a los participantes que trabajen por su cuenta.</a:t>
            </a:r>
          </a:p>
          <a:p>
            <a:pPr marL="800100" marR="0" lvl="1" indent="-342900" algn="l" rtl="0">
              <a:lnSpc>
                <a:spcPct val="115000"/>
              </a:lnSpc>
              <a:spcBef>
                <a:spcPts val="0"/>
              </a:spcBef>
              <a:spcAft>
                <a:spcPts val="0"/>
              </a:spcAft>
              <a:buClr>
                <a:schemeClr val="dk1"/>
              </a:buClr>
              <a:buSzPts val="1800"/>
              <a:buFont typeface="Calibri"/>
              <a:buAutoNum type="arabicPeriod"/>
            </a:pPr>
            <a:r>
              <a:rPr lang="es-ES" sz="1200" b="1" i="1" noProof="0" dirty="0">
                <a:latin typeface="Arial" panose="020B0604020202020204" pitchFamily="34" charset="0"/>
                <a:ea typeface="Times New Roman"/>
                <a:cs typeface="Arial" panose="020B0604020202020204" pitchFamily="34" charset="0"/>
                <a:sym typeface="Times New Roman"/>
              </a:rPr>
              <a:t>Indíqueles los escenarios del Cuaderno de ejercicios del participante.</a:t>
            </a:r>
          </a:p>
          <a:p>
            <a:pPr marL="800100" marR="0" lvl="1" indent="-342900" algn="l" rtl="0">
              <a:lnSpc>
                <a:spcPct val="115000"/>
              </a:lnSpc>
              <a:spcBef>
                <a:spcPts val="0"/>
              </a:spcBef>
              <a:spcAft>
                <a:spcPts val="0"/>
              </a:spcAft>
              <a:buClr>
                <a:schemeClr val="dk1"/>
              </a:buClr>
              <a:buSzPts val="1800"/>
              <a:buFont typeface="Calibri"/>
              <a:buAutoNum type="arabicPeriod"/>
            </a:pPr>
            <a:r>
              <a:rPr lang="es-ES" sz="1200" b="1" i="1" noProof="0" dirty="0">
                <a:latin typeface="Arial" panose="020B0604020202020204" pitchFamily="34" charset="0"/>
                <a:ea typeface="Times New Roman"/>
                <a:cs typeface="Arial" panose="020B0604020202020204" pitchFamily="34" charset="0"/>
                <a:sym typeface="Times New Roman"/>
              </a:rPr>
              <a:t>Conceda 10 minutos a los participantes para completar el ejercicio.</a:t>
            </a:r>
          </a:p>
          <a:p>
            <a:pPr marL="800100" marR="0" lvl="1" indent="-342900" algn="l" rtl="0">
              <a:lnSpc>
                <a:spcPct val="115000"/>
              </a:lnSpc>
              <a:spcBef>
                <a:spcPts val="0"/>
              </a:spcBef>
              <a:spcAft>
                <a:spcPts val="0"/>
              </a:spcAft>
              <a:buClr>
                <a:schemeClr val="dk1"/>
              </a:buClr>
              <a:buSzPts val="1800"/>
              <a:buFont typeface="Calibri"/>
              <a:buAutoNum type="arabicPeriod"/>
            </a:pPr>
            <a:r>
              <a:rPr lang="es-ES" sz="1200" b="1" i="1" noProof="0" dirty="0">
                <a:latin typeface="Arial" panose="020B0604020202020204" pitchFamily="34" charset="0"/>
                <a:ea typeface="Times New Roman"/>
                <a:cs typeface="Arial" panose="020B0604020202020204" pitchFamily="34" charset="0"/>
                <a:sym typeface="Times New Roman"/>
              </a:rPr>
              <a:t>Haga clic en las diapositivas para que revisen sus respuestas y proporcionarles las respuestas correctas.</a:t>
            </a:r>
          </a:p>
          <a:p>
            <a:pPr marL="0" lvl="0" indent="0" algn="l" rtl="0">
              <a:spcBef>
                <a:spcPts val="360"/>
              </a:spcBef>
              <a:spcAft>
                <a:spcPts val="0"/>
              </a:spcAft>
              <a:buNone/>
            </a:pPr>
            <a:endParaRPr lang="es-ES" noProof="0" dirty="0"/>
          </a:p>
        </p:txBody>
      </p:sp>
      <p:sp>
        <p:nvSpPr>
          <p:cNvPr id="387" name="Google Shape;387;p1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93" name="Google Shape;393;p1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lnSpc>
                <a:spcPct val="115000"/>
              </a:lnSpc>
              <a:spcBef>
                <a:spcPts val="1200"/>
              </a:spcBef>
              <a:spcAft>
                <a:spcPts val="0"/>
              </a:spcAft>
              <a:buNone/>
            </a:pPr>
            <a:endParaRPr lang="es-ES"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¿Cuáles probablemente investigaría y cuáles no investigaría? </a:t>
            </a:r>
          </a:p>
          <a:p>
            <a:pPr marL="0" marR="0" lvl="0" indent="0" algn="l" rtl="0">
              <a:lnSpc>
                <a:spcPct val="115000"/>
              </a:lnSpc>
              <a:spcBef>
                <a:spcPts val="1200"/>
              </a:spcBef>
              <a:spcAft>
                <a:spcPts val="0"/>
              </a:spcAft>
              <a:buNone/>
            </a:pPr>
            <a:endParaRPr lang="es-ES"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Utilice la animación para hacer clic en las respuestas una a una. Permita una variedad de opiniones, ya que algunas pueden depender de diversos factores.</a:t>
            </a:r>
            <a:endParaRPr lang="es-ES" sz="1200" b="1" i="1" noProof="0" dirty="0">
              <a:latin typeface="Arial" panose="020B0604020202020204" pitchFamily="34" charset="0"/>
              <a:cs typeface="Arial" panose="020B0604020202020204" pitchFamily="34" charset="0"/>
            </a:endParaRPr>
          </a:p>
          <a:p>
            <a:pPr marL="0" marR="0" lvl="0" indent="0" algn="l" rtl="0">
              <a:lnSpc>
                <a:spcPct val="115000"/>
              </a:lnSpc>
              <a:spcBef>
                <a:spcPts val="600"/>
              </a:spcBef>
              <a:spcAft>
                <a:spcPts val="0"/>
              </a:spcAft>
              <a:buNone/>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a:t>
            </a:r>
            <a:r>
              <a:rPr lang="es-ES" sz="1200" b="0" u="none" noProof="0" dirty="0">
                <a:latin typeface="Arial" panose="020B0604020202020204" pitchFamily="34" charset="0"/>
                <a:cs typeface="Arial" panose="020B0604020202020204" pitchFamily="34" charset="0"/>
                <a:sym typeface="Times New Roman"/>
              </a:rPr>
              <a:t> la</a:t>
            </a:r>
            <a:r>
              <a:rPr lang="es-ES" sz="1200" noProof="0" dirty="0">
                <a:latin typeface="Arial" panose="020B0604020202020204" pitchFamily="34" charset="0"/>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Respuestas:</a:t>
            </a:r>
            <a:endParaRPr lang="es-ES" sz="1200" b="1" i="0" noProof="0" dirty="0">
              <a:latin typeface="Arial" panose="020B0604020202020204" pitchFamily="34" charset="0"/>
              <a:ea typeface="Times New Roman"/>
              <a:cs typeface="Arial" panose="020B0604020202020204" pitchFamily="34" charset="0"/>
              <a:sym typeface="Times New Roman"/>
            </a:endParaRPr>
          </a:p>
          <a:p>
            <a:pPr marL="685800" marR="0" lvl="1" indent="-228600" algn="l" rtl="0">
              <a:lnSpc>
                <a:spcPct val="115000"/>
              </a:lnSpc>
              <a:spcBef>
                <a:spcPts val="600"/>
              </a:spcBef>
              <a:spcAft>
                <a:spcPts val="0"/>
              </a:spcAft>
              <a:buFont typeface="+mj-lt"/>
              <a:buAutoNum type="arabicPeriod"/>
            </a:pPr>
            <a:r>
              <a:rPr lang="es-ES" sz="1200" i="1" noProof="0" dirty="0">
                <a:latin typeface="Arial" panose="020B0604020202020204" pitchFamily="34" charset="0"/>
                <a:ea typeface="Times New Roman"/>
                <a:cs typeface="Arial" panose="020B0604020202020204" pitchFamily="34" charset="0"/>
                <a:sym typeface="Times New Roman"/>
              </a:rPr>
              <a:t>Un niño tiene una enfermedad potencialmente mortal, como la rabia: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b="1" i="0" noProof="0" dirty="0">
              <a:solidFill>
                <a:srgbClr val="00953A"/>
              </a:solidFill>
              <a:latin typeface="Arial" panose="020B0604020202020204" pitchFamily="34" charset="0"/>
              <a:ea typeface="Times New Roman"/>
              <a:cs typeface="Arial" panose="020B0604020202020204" pitchFamily="34" charset="0"/>
              <a:sym typeface="Times New Roman"/>
            </a:endParaRPr>
          </a:p>
          <a:p>
            <a:pPr marL="685800" marR="0" lvl="1" indent="-228600" algn="l" rtl="0">
              <a:lnSpc>
                <a:spcPct val="115000"/>
              </a:lnSpc>
              <a:spcBef>
                <a:spcPts val="600"/>
              </a:spcBef>
              <a:spcAft>
                <a:spcPts val="0"/>
              </a:spcAft>
              <a:buFont typeface="+mj-lt"/>
              <a:buAutoNum type="arabicPeriod"/>
            </a:pPr>
            <a:r>
              <a:rPr lang="es-ES" sz="1200" i="1" noProof="0" dirty="0">
                <a:latin typeface="Arial" panose="020B0604020202020204" pitchFamily="34" charset="0"/>
                <a:ea typeface="Times New Roman"/>
                <a:cs typeface="Arial" panose="020B0604020202020204" pitchFamily="34" charset="0"/>
                <a:sym typeface="Times New Roman"/>
              </a:rPr>
              <a:t>Los pacientes hospitalizados parecen tener enfermedades diferentes: </a:t>
            </a:r>
            <a:r>
              <a:rPr lang="es-ES" sz="1200" b="1" i="1" noProof="0" dirty="0">
                <a:solidFill>
                  <a:srgbClr val="FF0000"/>
                </a:solidFill>
                <a:latin typeface="Arial" panose="020B0604020202020204" pitchFamily="34" charset="0"/>
                <a:ea typeface="Times New Roman"/>
                <a:cs typeface="Arial" panose="020B0604020202020204" pitchFamily="34" charset="0"/>
                <a:sym typeface="Times New Roman"/>
              </a:rPr>
              <a:t>Probablemente NO. </a:t>
            </a:r>
            <a:r>
              <a:rPr lang="es-ES" sz="1200" b="1" noProof="0" dirty="0">
                <a:solidFill>
                  <a:srgbClr val="FF0000"/>
                </a:solidFill>
                <a:latin typeface="Arial" panose="020B0604020202020204" pitchFamily="34" charset="0"/>
                <a:ea typeface="Times New Roman"/>
                <a:cs typeface="Arial" panose="020B0604020202020204" pitchFamily="34" charset="0"/>
                <a:sym typeface="Times New Roman"/>
              </a:rPr>
              <a:t>&lt;CLICK&gt;</a:t>
            </a:r>
            <a:endParaRPr lang="es-ES" sz="1200" b="1" i="0" noProof="0" dirty="0">
              <a:solidFill>
                <a:srgbClr val="FF0000"/>
              </a:solidFill>
              <a:latin typeface="Arial" panose="020B0604020202020204" pitchFamily="34" charset="0"/>
              <a:ea typeface="Times New Roman"/>
              <a:cs typeface="Arial" panose="020B0604020202020204" pitchFamily="34" charset="0"/>
              <a:sym typeface="Times New Roman"/>
            </a:endParaRPr>
          </a:p>
          <a:p>
            <a:pPr marL="685800" marR="0" lvl="1" indent="-228600" algn="l" rtl="0">
              <a:lnSpc>
                <a:spcPct val="115000"/>
              </a:lnSpc>
              <a:spcBef>
                <a:spcPts val="600"/>
              </a:spcBef>
              <a:spcAft>
                <a:spcPts val="0"/>
              </a:spcAft>
              <a:buFont typeface="+mj-lt"/>
              <a:buAutoNum type="arabicPeriod"/>
            </a:pPr>
            <a:r>
              <a:rPr lang="es-ES" sz="1200" i="1" noProof="0" dirty="0">
                <a:latin typeface="Arial" panose="020B0604020202020204" pitchFamily="34" charset="0"/>
                <a:ea typeface="Times New Roman"/>
                <a:cs typeface="Arial" panose="020B0604020202020204" pitchFamily="34" charset="0"/>
                <a:sym typeface="Times New Roman"/>
              </a:rPr>
              <a:t>Todos los aldeanos con gastroenteritis afirman haber consumido alimentos de un determinado establecimiento: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noProof="0" dirty="0"/>
          </a:p>
        </p:txBody>
      </p:sp>
      <p:sp>
        <p:nvSpPr>
          <p:cNvPr id="394" name="Google Shape;394;p1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1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408" name="Google Shape;408;p1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a:t>
            </a:r>
            <a:r>
              <a:rPr lang="es-ES" sz="1200" b="0" u="none" noProof="0" dirty="0">
                <a:latin typeface="Arial" panose="020B0604020202020204" pitchFamily="34" charset="0"/>
                <a:cs typeface="Arial" panose="020B0604020202020204" pitchFamily="34" charset="0"/>
                <a:sym typeface="Times New Roman"/>
              </a:rPr>
              <a:t> la</a:t>
            </a:r>
            <a:r>
              <a:rPr lang="es-ES" sz="1200" noProof="0" dirty="0">
                <a:latin typeface="Arial" panose="020B0604020202020204" pitchFamily="34" charset="0"/>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Respuestas:</a:t>
            </a:r>
            <a:endParaRPr lang="es-ES" sz="1200" noProof="0" dirty="0">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15000"/>
              </a:lnSpc>
              <a:spcBef>
                <a:spcPts val="0"/>
              </a:spcBef>
              <a:spcAft>
                <a:spcPts val="0"/>
              </a:spcAft>
              <a:buClr>
                <a:schemeClr val="dk1"/>
              </a:buClr>
              <a:buSzPts val="1800"/>
              <a:buFont typeface="Calibri"/>
              <a:buNone/>
              <a:tabLst/>
              <a:defRPr/>
            </a:pPr>
            <a:r>
              <a:rPr lang="es-ES" sz="1200" noProof="0" dirty="0">
                <a:latin typeface="Arial" panose="020B0604020202020204" pitchFamily="34" charset="0"/>
                <a:ea typeface="Times New Roman"/>
                <a:cs typeface="Arial" panose="020B0604020202020204" pitchFamily="34" charset="0"/>
                <a:sym typeface="Times New Roman"/>
              </a:rPr>
              <a:t>4. </a:t>
            </a:r>
            <a:r>
              <a:rPr lang="es-ES" sz="1200" i="1" noProof="0" dirty="0">
                <a:latin typeface="Arial" panose="020B0604020202020204" pitchFamily="34" charset="0"/>
                <a:ea typeface="Times New Roman"/>
                <a:cs typeface="Arial" panose="020B0604020202020204" pitchFamily="34" charset="0"/>
                <a:sym typeface="Times New Roman"/>
              </a:rPr>
              <a:t>Los políticos o los medios de comunicación ejercen presión: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15000"/>
              </a:lnSpc>
              <a:spcBef>
                <a:spcPts val="0"/>
              </a:spcBef>
              <a:spcAft>
                <a:spcPts val="0"/>
              </a:spcAft>
              <a:buClr>
                <a:schemeClr val="dk1"/>
              </a:buClr>
              <a:buSzPts val="1800"/>
              <a:buFont typeface="Calibri"/>
              <a:buNone/>
              <a:tabLst/>
              <a:defRPr/>
            </a:pPr>
            <a:r>
              <a:rPr lang="es-ES" sz="1200" noProof="0" dirty="0">
                <a:latin typeface="Arial" panose="020B0604020202020204" pitchFamily="34" charset="0"/>
                <a:ea typeface="Times New Roman"/>
                <a:cs typeface="Arial" panose="020B0604020202020204" pitchFamily="34" charset="0"/>
                <a:sym typeface="Times New Roman"/>
              </a:rPr>
              <a:t>5. </a:t>
            </a:r>
            <a:r>
              <a:rPr lang="es-ES" sz="1200" i="1" noProof="0" dirty="0">
                <a:latin typeface="Arial" panose="020B0604020202020204" pitchFamily="34" charset="0"/>
                <a:ea typeface="Times New Roman"/>
                <a:cs typeface="Arial" panose="020B0604020202020204" pitchFamily="34" charset="0"/>
                <a:sym typeface="Times New Roman"/>
              </a:rPr>
              <a:t>Los investigadores han confirmado conglomerados y grandes cantidades de casos de una enfermedad similar: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15000"/>
              </a:lnSpc>
              <a:spcBef>
                <a:spcPts val="0"/>
              </a:spcBef>
              <a:spcAft>
                <a:spcPts val="0"/>
              </a:spcAft>
              <a:buClr>
                <a:srgbClr val="000000"/>
              </a:buClr>
              <a:buSzPts val="1800"/>
              <a:buFont typeface="Calibri"/>
              <a:buNone/>
              <a:tabLst/>
              <a:defRPr/>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6. </a:t>
            </a:r>
            <a:r>
              <a:rPr lang="es-ES" sz="1200" i="1" noProof="0" dirty="0">
                <a:solidFill>
                  <a:srgbClr val="000000"/>
                </a:solidFill>
                <a:latin typeface="Arial" panose="020B0604020202020204" pitchFamily="34" charset="0"/>
                <a:ea typeface="Times New Roman"/>
                <a:cs typeface="Arial" panose="020B0604020202020204" pitchFamily="34" charset="0"/>
                <a:sym typeface="Times New Roman"/>
              </a:rPr>
              <a:t>La enfermedad parece estar asociada a un producto de distribución comercial: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ea typeface="Times New Roman"/>
              <a:cs typeface="Arial" panose="020B0604020202020204" pitchFamily="34" charset="0"/>
              <a:sym typeface="Times New Roman"/>
            </a:endParaRPr>
          </a:p>
          <a:p>
            <a:pPr marL="457200" marR="0" lvl="1" indent="0" algn="l" rtl="0">
              <a:lnSpc>
                <a:spcPct val="115000"/>
              </a:lnSpc>
              <a:spcBef>
                <a:spcPts val="0"/>
              </a:spcBef>
              <a:spcAft>
                <a:spcPts val="0"/>
              </a:spcAft>
              <a:buClr>
                <a:srgbClr val="000000"/>
              </a:buClr>
              <a:buSzPts val="1800"/>
              <a:buFont typeface="Calibri"/>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noProof="0" dirty="0"/>
          </a:p>
        </p:txBody>
      </p:sp>
      <p:sp>
        <p:nvSpPr>
          <p:cNvPr id="409" name="Google Shape;409;p1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1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423" name="Google Shape;423;p1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a:t>
            </a:r>
            <a:r>
              <a:rPr lang="es-ES" sz="1200" b="0" u="none" noProof="0" dirty="0">
                <a:latin typeface="Arial" panose="020B0604020202020204" pitchFamily="34" charset="0"/>
                <a:ea typeface="Times New Roman"/>
                <a:cs typeface="Arial" panose="020B0604020202020204" pitchFamily="34" charset="0"/>
                <a:sym typeface="Times New Roman"/>
              </a:rPr>
              <a:t> la</a:t>
            </a:r>
            <a:r>
              <a:rPr lang="es-ES" sz="1200" b="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Respuestas:</a:t>
            </a:r>
          </a:p>
          <a:p>
            <a:pPr marL="457200" marR="0" lvl="1" indent="0" algn="l" defTabSz="914400" rtl="0" eaLnBrk="1" fontAlgn="auto" latinLnBrk="0" hangingPunct="1">
              <a:lnSpc>
                <a:spcPct val="115000"/>
              </a:lnSpc>
              <a:spcBef>
                <a:spcPts val="1200"/>
              </a:spcBef>
              <a:spcAft>
                <a:spcPts val="0"/>
              </a:spcAft>
              <a:buClr>
                <a:srgbClr val="000000"/>
              </a:buClr>
              <a:buSzPts val="1800"/>
              <a:buFont typeface="Calibri"/>
              <a:buNone/>
              <a:tabLst/>
              <a:defRPr/>
            </a:pPr>
            <a:r>
              <a:rPr lang="es-ES" sz="1200" i="1" noProof="0" dirty="0">
                <a:solidFill>
                  <a:srgbClr val="000000"/>
                </a:solidFill>
                <a:latin typeface="Arial" panose="020B0604020202020204" pitchFamily="34" charset="0"/>
                <a:ea typeface="Times New Roman"/>
                <a:cs typeface="Arial" panose="020B0604020202020204" pitchFamily="34" charset="0"/>
                <a:sym typeface="Times New Roman"/>
              </a:rPr>
              <a:t>7. Un denunciante se niega a dar su nombre, pero proporciona información detallada: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p>
          <a:p>
            <a:pPr marL="457200" marR="0" lvl="1" indent="0" algn="l" defTabSz="914400" rtl="0" eaLnBrk="1" fontAlgn="auto" latinLnBrk="0" hangingPunct="1">
              <a:lnSpc>
                <a:spcPct val="115000"/>
              </a:lnSpc>
              <a:spcBef>
                <a:spcPts val="1200"/>
              </a:spcBef>
              <a:spcAft>
                <a:spcPts val="0"/>
              </a:spcAft>
              <a:buClr>
                <a:srgbClr val="000000"/>
              </a:buClr>
              <a:buSzPts val="1800"/>
              <a:buFont typeface="Calibri"/>
              <a:buNone/>
              <a:tabLst/>
              <a:defRPr/>
            </a:pPr>
            <a:endParaRPr lang="es-ES" sz="1200" b="1" noProof="0" dirty="0">
              <a:solidFill>
                <a:srgbClr val="00953A"/>
              </a:solidFill>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
                <a:srgbClr val="000000"/>
              </a:buClr>
              <a:buSzPts val="1800"/>
              <a:buFont typeface="Wingdings" panose="05000000000000000000" pitchFamily="2" charset="2"/>
              <a:buChar char="§"/>
              <a:tabLst/>
              <a:defRPr/>
            </a:pPr>
            <a:r>
              <a:rPr lang="es-ES" sz="1200" b="1" u="sng" noProof="0" dirty="0">
                <a:solidFill>
                  <a:srgbClr val="00953A"/>
                </a:solidFill>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 veces las personas se niegan a facilitar información de contacto personal. Las quejas anónimas no son infrecuentes y no invalidan automáticamente una queja.</a:t>
            </a:r>
            <a:endParaRPr lang="es-ES" sz="1200" noProof="0" dirty="0">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15000"/>
              </a:lnSpc>
              <a:spcBef>
                <a:spcPts val="0"/>
              </a:spcBef>
              <a:spcAft>
                <a:spcPts val="0"/>
              </a:spcAft>
              <a:buClr>
                <a:srgbClr val="000000"/>
              </a:buClr>
              <a:buSzPts val="1800"/>
              <a:buFont typeface="Calibri"/>
              <a:buNone/>
              <a:tabLst/>
              <a:defRPr/>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8. </a:t>
            </a:r>
            <a:r>
              <a:rPr lang="es-ES" sz="1200" i="1" noProof="0" dirty="0">
                <a:solidFill>
                  <a:srgbClr val="000000"/>
                </a:solidFill>
                <a:latin typeface="Arial" panose="020B0604020202020204" pitchFamily="34" charset="0"/>
                <a:ea typeface="Times New Roman"/>
                <a:cs typeface="Arial" panose="020B0604020202020204" pitchFamily="34" charset="0"/>
                <a:sym typeface="Times New Roman"/>
              </a:rPr>
              <a:t>La(s) misma(s) persona(s) presentó(aron) repetidas denuncias, cuando las investigaciones previas no revelaron hallazgos significativos: </a:t>
            </a:r>
            <a:r>
              <a:rPr lang="es-ES" sz="1200" b="1" i="1" noProof="0" dirty="0">
                <a:solidFill>
                  <a:srgbClr val="FF0000"/>
                </a:solidFill>
                <a:latin typeface="Arial" panose="020B0604020202020204" pitchFamily="34" charset="0"/>
                <a:ea typeface="Times New Roman"/>
                <a:cs typeface="Arial" panose="020B0604020202020204" pitchFamily="34" charset="0"/>
                <a:sym typeface="Times New Roman"/>
              </a:rPr>
              <a:t>Probablemente NO.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b="1" noProof="0" dirty="0">
              <a:solidFill>
                <a:schemeClr val="dk1"/>
              </a:solidFill>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15000"/>
              </a:lnSpc>
              <a:spcBef>
                <a:spcPts val="0"/>
              </a:spcBef>
              <a:spcAft>
                <a:spcPts val="0"/>
              </a:spcAft>
              <a:buClr>
                <a:srgbClr val="000000"/>
              </a:buClr>
              <a:buSzPts val="1800"/>
              <a:buFont typeface="Calibri"/>
              <a:buNone/>
              <a:tabLst/>
              <a:defRPr/>
            </a:pPr>
            <a:endParaRPr lang="es-ES" sz="1200" b="1" noProof="0" dirty="0">
              <a:solidFill>
                <a:schemeClr val="dk1"/>
              </a:solidFill>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0"/>
              </a:spcAft>
              <a:buClr>
                <a:srgbClr val="000000"/>
              </a:buClr>
              <a:buSzPts val="1800"/>
              <a:buFont typeface="Wingdings" panose="05000000000000000000" pitchFamily="2" charset="2"/>
              <a:buChar char="§"/>
              <a:tabLst/>
              <a:defRPr/>
            </a:pPr>
            <a:r>
              <a:rPr lang="es-ES" sz="1200" b="1" u="sng" noProof="0" dirty="0">
                <a:solidFill>
                  <a:schemeClr val="dk1"/>
                </a:solidFill>
                <a:latin typeface="Arial" panose="020B0604020202020204" pitchFamily="34" charset="0"/>
                <a:ea typeface="Times New Roman"/>
                <a:cs typeface="Arial" panose="020B0604020202020204" pitchFamily="34" charset="0"/>
                <a:sym typeface="Times New Roman"/>
              </a:rPr>
              <a:t>Diga</a:t>
            </a: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 Una investigación puede no ser un buen uso de los recursos.</a:t>
            </a:r>
            <a:endParaRPr lang="es-ES" sz="1200" noProof="0" dirty="0">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15000"/>
              </a:lnSpc>
              <a:spcBef>
                <a:spcPts val="1200"/>
              </a:spcBef>
              <a:spcAft>
                <a:spcPts val="0"/>
              </a:spcAft>
              <a:buClr>
                <a:srgbClr val="000000"/>
              </a:buClr>
              <a:buSzPts val="1800"/>
              <a:buFont typeface="Calibri"/>
              <a:buNone/>
              <a:tabLst/>
              <a:defRPr/>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9</a:t>
            </a:r>
            <a:r>
              <a:rPr lang="es-ES" sz="1200" i="1" noProof="0" dirty="0">
                <a:solidFill>
                  <a:srgbClr val="000000"/>
                </a:solidFill>
                <a:latin typeface="Arial" panose="020B0604020202020204" pitchFamily="34" charset="0"/>
                <a:ea typeface="Times New Roman"/>
                <a:cs typeface="Arial" panose="020B0604020202020204" pitchFamily="34" charset="0"/>
                <a:sym typeface="Times New Roman"/>
              </a:rPr>
              <a:t>. El pastor ha observado que algunas de sus ovejas tienen convulsiones: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 &lt;CLICK&gt;</a:t>
            </a:r>
            <a:endParaRPr lang="es-ES" sz="1200" b="0" u="none" noProof="0" dirty="0">
              <a:solidFill>
                <a:schemeClr val="dk1"/>
              </a:solidFill>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15000"/>
              </a:lnSpc>
              <a:spcBef>
                <a:spcPts val="1200"/>
              </a:spcBef>
              <a:spcAft>
                <a:spcPts val="0"/>
              </a:spcAft>
              <a:buClr>
                <a:srgbClr val="000000"/>
              </a:buClr>
              <a:buSzPts val="1800"/>
              <a:buFont typeface="Calibri"/>
              <a:buNone/>
              <a:tabLst/>
              <a:defRPr/>
            </a:pPr>
            <a:endParaRPr lang="es-ES" sz="1200" b="0" u="none" noProof="0" dirty="0">
              <a:solidFill>
                <a:schemeClr val="dk1"/>
              </a:solidFill>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1200"/>
              </a:spcBef>
              <a:spcAft>
                <a:spcPts val="0"/>
              </a:spcAft>
              <a:buClr>
                <a:srgbClr val="000000"/>
              </a:buClr>
              <a:buSzPts val="1800"/>
              <a:buFont typeface="Wingdings" panose="05000000000000000000" pitchFamily="2" charset="2"/>
              <a:buChar char="§"/>
              <a:tabLst/>
              <a:defRPr/>
            </a:pPr>
            <a:r>
              <a:rPr lang="es-ES" sz="1200" b="1" u="sng" noProof="0" dirty="0">
                <a:solidFill>
                  <a:srgbClr val="000000"/>
                </a:solidFill>
                <a:latin typeface="Arial" panose="020B0604020202020204" pitchFamily="34" charset="0"/>
                <a:ea typeface="Times New Roman"/>
                <a:cs typeface="Arial" panose="020B0604020202020204" pitchFamily="34" charset="0"/>
                <a:sym typeface="Times New Roman"/>
              </a:rPr>
              <a:t>Diga</a:t>
            </a: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 Puede ser una etiología infecciosa o tóxica.</a:t>
            </a:r>
            <a:endParaRPr lang="es-ES" sz="1200" noProof="0" dirty="0">
              <a:latin typeface="Arial" panose="020B0604020202020204" pitchFamily="34" charset="0"/>
              <a:cs typeface="Arial" panose="020B0604020202020204" pitchFamily="34" charset="0"/>
            </a:endParaRPr>
          </a:p>
          <a:p>
            <a:pPr marL="1143000" marR="0" lvl="1" indent="22860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685800" marR="0" lvl="0" indent="22860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1560"/>
              </a:spcBef>
              <a:spcAft>
                <a:spcPts val="0"/>
              </a:spcAft>
              <a:buNone/>
            </a:pPr>
            <a:endParaRPr lang="es-ES" noProof="0" dirty="0"/>
          </a:p>
        </p:txBody>
      </p:sp>
      <p:sp>
        <p:nvSpPr>
          <p:cNvPr id="424" name="Google Shape;424;p1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19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2:notes"/>
          <p:cNvSpPr txBox="1">
            <a:spLocks noGrp="1"/>
          </p:cNvSpPr>
          <p:nvPr>
            <p:ph type="body" idx="1"/>
          </p:nvPr>
        </p:nvSpPr>
        <p:spPr>
          <a:xfrm>
            <a:off x="701675" y="4416425"/>
            <a:ext cx="5607050" cy="4181475"/>
          </a:xfrm>
          <a:prstGeom prst="rect">
            <a:avLst/>
          </a:prstGeom>
        </p:spPr>
        <p:txBody>
          <a:bodyPr spcFirstLastPara="1" wrap="square" lIns="93150" tIns="46575" rIns="93150" bIns="46575" anchor="t" anchorCtr="0">
            <a:no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i="0" noProof="0" dirty="0">
                <a:latin typeface="Arial" panose="020B0604020202020204" pitchFamily="34" charset="0"/>
                <a:ea typeface="Calibri"/>
                <a:cs typeface="Arial" panose="020B0604020202020204" pitchFamily="34" charset="0"/>
                <a:sym typeface="Calibri"/>
              </a:rPr>
              <a:t>Notas del instructor</a:t>
            </a:r>
            <a:r>
              <a:rPr lang="es-ES" sz="1200" i="0" noProof="0" dirty="0">
                <a:latin typeface="Arial" panose="020B0604020202020204" pitchFamily="34" charset="0"/>
                <a:ea typeface="Calibri"/>
                <a:cs typeface="Arial" panose="020B0604020202020204" pitchFamily="34" charset="0"/>
                <a:sym typeface="Calibri"/>
              </a:rPr>
              <a:t>: </a:t>
            </a:r>
          </a:p>
          <a:p>
            <a:pPr marL="0" marR="0" lvl="0" indent="0" algn="l" rtl="0">
              <a:lnSpc>
                <a:spcPct val="100000"/>
              </a:lnSpc>
              <a:spcBef>
                <a:spcPts val="0"/>
              </a:spcBef>
              <a:spcAft>
                <a:spcPts val="0"/>
              </a:spcAft>
              <a:buClr>
                <a:schemeClr val="dk1"/>
              </a:buClr>
              <a:buSzPts val="1200"/>
              <a:buFont typeface="Calibri"/>
              <a:buNone/>
            </a:pPr>
            <a:endParaRPr lang="es-ES"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
                <a:schemeClr val="dk1"/>
              </a:buClr>
              <a:buSzPts val="1200"/>
              <a:buFont typeface="Wingdings" panose="05000000000000000000" pitchFamily="2" charset="2"/>
              <a:buChar char="v"/>
              <a:tabLst/>
              <a:defRPr/>
            </a:pPr>
            <a:r>
              <a:rPr lang="es-ES" b="1" i="1" noProof="0" dirty="0">
                <a:latin typeface="Arial" panose="020B0604020202020204" pitchFamily="34" charset="0"/>
                <a:cs typeface="Arial" panose="020B0604020202020204" pitchFamily="34" charset="0"/>
              </a:rPr>
              <a:t>Estos íconos están pensados para servirle de señales</a:t>
            </a:r>
            <a:r>
              <a:rPr lang="es-MX" b="1" i="1" noProof="0" dirty="0">
                <a:latin typeface="Arial" panose="020B0604020202020204" pitchFamily="34" charset="0"/>
                <a:cs typeface="Arial" panose="020B0604020202020204" pitchFamily="34" charset="0"/>
              </a:rPr>
              <a:t>; cada uno de ellos ayuda a navegar por el contenido y a</a:t>
            </a:r>
            <a:r>
              <a:rPr lang="es-ES" b="1" i="1" noProof="0" dirty="0">
                <a:latin typeface="Arial" panose="020B0604020202020204" pitchFamily="34" charset="0"/>
                <a:cs typeface="Arial" panose="020B0604020202020204" pitchFamily="34" charset="0"/>
              </a:rPr>
              <a:t> saber lo que le espera.</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b="1" u="sng"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sz="1200" b="0" noProof="0" dirty="0">
                <a:latin typeface="Arial" panose="020B0604020202020204" pitchFamily="34" charset="0"/>
                <a:ea typeface="Calibri"/>
                <a:cs typeface="Arial" panose="020B0604020202020204" pitchFamily="34" charset="0"/>
                <a:sym typeface="Calibri"/>
              </a:rPr>
              <a:t>A modo de recordatorio</a:t>
            </a:r>
            <a:r>
              <a:rPr lang="es-ES" noProof="0" dirty="0">
                <a:latin typeface="Arial" panose="020B0604020202020204" pitchFamily="34" charset="0"/>
                <a:cs typeface="Arial" panose="020B0604020202020204" pitchFamily="34" charset="0"/>
              </a:rPr>
              <a:t>, verá los iconos utilizados a lo largo de las presentaciones de FETP Frontline. </a:t>
            </a:r>
          </a:p>
          <a:p>
            <a:pPr marL="0" lvl="0" indent="0" algn="l" rtl="0">
              <a:spcBef>
                <a:spcPts val="360"/>
              </a:spcBef>
              <a:spcAft>
                <a:spcPts val="0"/>
              </a:spcAft>
              <a:buNone/>
            </a:pPr>
            <a:endParaRPr lang="es-ES" noProof="0" dirty="0"/>
          </a:p>
        </p:txBody>
      </p:sp>
      <p:sp>
        <p:nvSpPr>
          <p:cNvPr id="257" name="Google Shape;257;p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G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1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438" name="Google Shape;438;p1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1"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1" fontAlgn="auto" latinLnBrk="0" hangingPunct="1">
              <a:lnSpc>
                <a:spcPct val="115000"/>
              </a:lnSpc>
              <a:spcBef>
                <a:spcPts val="1200"/>
              </a:spcBef>
              <a:spcAft>
                <a:spcPts val="0"/>
              </a:spcAft>
              <a:buClr>
                <a:srgbClr val="000000"/>
              </a:buClr>
              <a:buSzPts val="1400"/>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Acuse recibo de la</a:t>
            </a:r>
            <a:r>
              <a:rPr lang="es-ES" sz="1200" b="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Respuestas:</a:t>
            </a:r>
          </a:p>
          <a:p>
            <a:pPr marL="457200" marR="0" lvl="1" indent="0" algn="l" defTabSz="914400" rtl="0" eaLnBrk="1" fontAlgn="auto" latinLnBrk="0" hangingPunct="1">
              <a:lnSpc>
                <a:spcPct val="115000"/>
              </a:lnSpc>
              <a:spcBef>
                <a:spcPts val="1200"/>
              </a:spcBef>
              <a:spcAft>
                <a:spcPts val="0"/>
              </a:spcAft>
              <a:buClr>
                <a:srgbClr val="000000"/>
              </a:buClr>
              <a:buSzPts val="1800"/>
              <a:buFont typeface="Calibri"/>
              <a:buNone/>
              <a:tabLst/>
              <a:defRPr/>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10. </a:t>
            </a:r>
            <a:r>
              <a:rPr lang="es-ES" sz="1200" i="1" noProof="0" dirty="0">
                <a:solidFill>
                  <a:srgbClr val="000000"/>
                </a:solidFill>
                <a:latin typeface="Arial" panose="020B0604020202020204" pitchFamily="34" charset="0"/>
                <a:ea typeface="Times New Roman"/>
                <a:cs typeface="Arial" panose="020B0604020202020204" pitchFamily="34" charset="0"/>
                <a:sym typeface="Times New Roman"/>
              </a:rPr>
              <a:t>Se observa al ganado en el mercado tosiendo y con secreción nasal y ocular: </a:t>
            </a:r>
            <a:r>
              <a:rPr lang="es-ES" sz="1200" b="1" i="1" noProof="0" dirty="0">
                <a:solidFill>
                  <a:srgbClr val="00953A"/>
                </a:solidFill>
                <a:latin typeface="Arial" panose="020B0604020202020204" pitchFamily="34" charset="0"/>
                <a:ea typeface="Times New Roman"/>
                <a:cs typeface="Arial" panose="020B0604020202020204" pitchFamily="34" charset="0"/>
                <a:sym typeface="Times New Roman"/>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ea typeface="Times New Roman"/>
              <a:cs typeface="Arial" panose="020B0604020202020204" pitchFamily="34" charset="0"/>
              <a:sym typeface="Times New Roman"/>
            </a:endParaRPr>
          </a:p>
          <a:p>
            <a:pPr marL="457200" marR="0" lvl="1" indent="0" algn="l" rtl="0">
              <a:lnSpc>
                <a:spcPct val="115000"/>
              </a:lnSpc>
              <a:spcBef>
                <a:spcPts val="1200"/>
              </a:spcBef>
              <a:spcAft>
                <a:spcPts val="0"/>
              </a:spcAft>
              <a:buClr>
                <a:srgbClr val="000000"/>
              </a:buClr>
              <a:buSzPts val="1800"/>
              <a:buFont typeface="Calibri"/>
              <a:buNone/>
            </a:pPr>
            <a:endParaRPr lang="es-ES" sz="1200" b="1" noProof="0" dirty="0">
              <a:solidFill>
                <a:srgbClr val="00953A"/>
              </a:solidFill>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0"/>
              </a:spcBef>
              <a:spcAft>
                <a:spcPts val="0"/>
              </a:spcAft>
              <a:buClr>
                <a:srgbClr val="00953A"/>
              </a:buClr>
              <a:buSzPts val="1800"/>
              <a:buFont typeface="Wingdings" panose="05000000000000000000" pitchFamily="2" charset="2"/>
              <a:buChar char="§"/>
            </a:pPr>
            <a:r>
              <a:rPr lang="es-ES" sz="1200" b="1" u="sng" noProof="0" dirty="0">
                <a:solidFill>
                  <a:srgbClr val="00953A"/>
                </a:solidFill>
                <a:latin typeface="Arial" panose="020B0604020202020204" pitchFamily="34" charset="0"/>
                <a:ea typeface="Times New Roman"/>
                <a:cs typeface="Arial" panose="020B0604020202020204" pitchFamily="34" charset="0"/>
                <a:sym typeface="Times New Roman"/>
              </a:rPr>
              <a:t>Diga</a:t>
            </a:r>
            <a:r>
              <a:rPr lang="es-ES" sz="1200" noProof="0" dirty="0">
                <a:latin typeface="Arial" panose="020B0604020202020204" pitchFamily="34" charset="0"/>
                <a:ea typeface="Times New Roman"/>
                <a:cs typeface="Arial" panose="020B0604020202020204" pitchFamily="34" charset="0"/>
                <a:sym typeface="Times New Roman"/>
              </a:rPr>
              <a:t>: Las enfermedades de los animales en un mercado pueden propagarse rápidamente.</a:t>
            </a:r>
            <a:endParaRPr lang="es-ES" sz="1200" noProof="0" dirty="0">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15000"/>
              </a:lnSpc>
              <a:spcBef>
                <a:spcPts val="0"/>
              </a:spcBef>
              <a:spcAft>
                <a:spcPts val="0"/>
              </a:spcAft>
              <a:buClr>
                <a:srgbClr val="FF0000"/>
              </a:buClr>
              <a:buSzPts val="1800"/>
              <a:buFont typeface="Calibri"/>
              <a:buNone/>
              <a:tabLst/>
              <a:defRPr/>
            </a:pP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11. </a:t>
            </a:r>
            <a:r>
              <a:rPr lang="es-ES" sz="1200" i="1" noProof="0" dirty="0">
                <a:solidFill>
                  <a:srgbClr val="FF0000"/>
                </a:solidFill>
                <a:latin typeface="Arial" panose="020B0604020202020204" pitchFamily="34" charset="0"/>
                <a:cs typeface="Arial" panose="020B0604020202020204" pitchFamily="34" charset="0"/>
              </a:rPr>
              <a:t>Aumento del absentismo entre los trabajadores de una refinería de petróleo: </a:t>
            </a:r>
            <a:r>
              <a:rPr lang="es-ES" sz="1200" b="1" i="1" noProof="0" dirty="0">
                <a:solidFill>
                  <a:srgbClr val="FF0000"/>
                </a:solidFill>
                <a:latin typeface="Arial" panose="020B0604020202020204" pitchFamily="34" charset="0"/>
                <a:cs typeface="Arial" panose="020B0604020202020204" pitchFamily="34" charset="0"/>
              </a:rPr>
              <a:t>Probablemente.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noProof="0" dirty="0">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15000"/>
              </a:lnSpc>
              <a:spcBef>
                <a:spcPts val="0"/>
              </a:spcBef>
              <a:spcAft>
                <a:spcPts val="0"/>
              </a:spcAft>
              <a:buClr>
                <a:srgbClr val="000000"/>
              </a:buClr>
              <a:buSzPts val="1800"/>
              <a:buFont typeface="Calibri"/>
              <a:buNone/>
              <a:tabLst/>
              <a:defRPr/>
            </a:pP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12. </a:t>
            </a:r>
            <a:r>
              <a:rPr lang="es-ES" sz="1200" i="1" noProof="0" dirty="0">
                <a:solidFill>
                  <a:srgbClr val="000000"/>
                </a:solidFill>
                <a:latin typeface="Arial" panose="020B0604020202020204" pitchFamily="34" charset="0"/>
                <a:ea typeface="Times New Roman"/>
                <a:cs typeface="Arial" panose="020B0604020202020204" pitchFamily="34" charset="0"/>
                <a:sym typeface="Times New Roman"/>
              </a:rPr>
              <a:t>El propietario de un cachorro nuevo ha observado que el perro tiene heces blandas: </a:t>
            </a:r>
            <a:r>
              <a:rPr lang="es-ES" sz="1200" b="1" noProof="0" dirty="0">
                <a:solidFill>
                  <a:srgbClr val="FF0000"/>
                </a:solidFill>
                <a:latin typeface="Arial" panose="020B0604020202020204" pitchFamily="34" charset="0"/>
                <a:ea typeface="Times New Roman"/>
                <a:cs typeface="Arial" panose="020B0604020202020204" pitchFamily="34" charset="0"/>
                <a:sym typeface="Times New Roman"/>
              </a:rPr>
              <a:t>Probablemente NO. </a:t>
            </a:r>
            <a:r>
              <a:rPr lang="es-ES" sz="1200" b="1" noProof="0" dirty="0">
                <a:solidFill>
                  <a:srgbClr val="00953A"/>
                </a:solidFill>
                <a:latin typeface="Arial" panose="020B0604020202020204" pitchFamily="34" charset="0"/>
                <a:ea typeface="Times New Roman"/>
                <a:cs typeface="Arial" panose="020B0604020202020204" pitchFamily="34" charset="0"/>
                <a:sym typeface="Times New Roman"/>
              </a:rPr>
              <a:t>&lt;CLICK&gt;</a:t>
            </a:r>
            <a:endParaRPr lang="es-ES" sz="1200" b="1" noProof="0" dirty="0">
              <a:solidFill>
                <a:schemeClr val="dk1"/>
              </a:solidFill>
              <a:latin typeface="Arial" panose="020B0604020202020204" pitchFamily="34" charset="0"/>
              <a:ea typeface="Times New Roman"/>
              <a:cs typeface="Arial" panose="020B0604020202020204" pitchFamily="34" charset="0"/>
              <a:sym typeface="Times New Roman"/>
            </a:endParaRPr>
          </a:p>
          <a:p>
            <a:pPr marL="457200" marR="0" lvl="1" indent="0" algn="l" defTabSz="914400" rtl="0" eaLnBrk="1" fontAlgn="auto" latinLnBrk="0" hangingPunct="1">
              <a:lnSpc>
                <a:spcPct val="115000"/>
              </a:lnSpc>
              <a:spcBef>
                <a:spcPts val="0"/>
              </a:spcBef>
              <a:spcAft>
                <a:spcPts val="0"/>
              </a:spcAft>
              <a:buClr>
                <a:srgbClr val="000000"/>
              </a:buClr>
              <a:buSzPts val="1800"/>
              <a:buFont typeface="Calibri"/>
              <a:buNone/>
              <a:tabLst/>
              <a:defRPr/>
            </a:pPr>
            <a:endParaRPr lang="es-ES" sz="1200" b="1" noProof="0" dirty="0">
              <a:solidFill>
                <a:schemeClr val="dk1"/>
              </a:solidFill>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0"/>
              </a:spcAft>
              <a:buClr>
                <a:srgbClr val="000000"/>
              </a:buClr>
              <a:buSzPts val="1800"/>
              <a:buFont typeface="Wingdings" panose="05000000000000000000" pitchFamily="2" charset="2"/>
              <a:buChar char="§"/>
              <a:tabLst/>
              <a:defRPr/>
            </a:pPr>
            <a:r>
              <a:rPr lang="es-ES" sz="1200" b="1" u="sng" noProof="0" dirty="0">
                <a:solidFill>
                  <a:schemeClr val="dk1"/>
                </a:solidFill>
                <a:latin typeface="Arial" panose="020B0604020202020204" pitchFamily="34" charset="0"/>
                <a:ea typeface="Times New Roman"/>
                <a:cs typeface="Arial" panose="020B0604020202020204" pitchFamily="34" charset="0"/>
                <a:sym typeface="Times New Roman"/>
              </a:rPr>
              <a:t>Diga: </a:t>
            </a: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Los animales jóvenes suelen tener parásitos intestinales y pueden ser tratados en la clínica veterinaria local.</a:t>
            </a: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noProof="0" dirty="0"/>
          </a:p>
        </p:txBody>
      </p:sp>
      <p:sp>
        <p:nvSpPr>
          <p:cNvPr id="439" name="Google Shape;439;p1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0: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453" name="Google Shape;453;p20: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Ahora que hemos decidido llevar a cabo una investigación de campo, vamos a discutir nuestro siguiente paso. </a:t>
            </a:r>
            <a:r>
              <a:rPr lang="es-ES" sz="1200" noProof="0" dirty="0">
                <a:solidFill>
                  <a:srgbClr val="000000"/>
                </a:solidFill>
                <a:latin typeface="Arial" panose="020B0604020202020204" pitchFamily="34" charset="0"/>
                <a:ea typeface="Times New Roman"/>
                <a:cs typeface="Arial" panose="020B0604020202020204" pitchFamily="34" charset="0"/>
                <a:sym typeface="Times New Roman"/>
              </a:rPr>
              <a:t>Una investigación eficaz comienza por plantear los objetivos específicos</a:t>
            </a:r>
            <a:r>
              <a:rPr lang="es-ES" sz="1200" noProof="0" dirty="0">
                <a:latin typeface="Arial" panose="020B0604020202020204" pitchFamily="34" charset="0"/>
                <a:ea typeface="Times New Roman"/>
                <a:cs typeface="Arial" panose="020B0604020202020204" pitchFamily="34" charset="0"/>
                <a:sym typeface="Times New Roman"/>
              </a:rPr>
              <a:t>. Los objetivos son una serie de enunciados que describen lo que los investigadores pretenden lograr durante la investigación. En otras palabras, ¿qué esperan conseguir los investigadores con su investigación?</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¿Cuáles son los objetivos habituales de una investigación de campo sobre un brote? </a:t>
            </a:r>
          </a:p>
          <a:p>
            <a:pPr marL="171450" marR="0" lvl="0" indent="-171450" algn="l" rtl="0">
              <a:lnSpc>
                <a:spcPct val="115000"/>
              </a:lnSpc>
              <a:spcBef>
                <a:spcPts val="12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Times New Roman"/>
              </a:rPr>
              <a:t>Acuse recibo de </a:t>
            </a:r>
            <a:r>
              <a:rPr lang="es-ES" sz="1200" b="0" noProof="0" dirty="0">
                <a:latin typeface="Arial" panose="020B0604020202020204" pitchFamily="34" charset="0"/>
                <a:ea typeface="Arial"/>
                <a:cs typeface="Arial" panose="020B0604020202020204" pitchFamily="34" charset="0"/>
                <a:sym typeface="Times New Roman"/>
              </a:rPr>
              <a:t>las respuestas. </a:t>
            </a:r>
            <a:r>
              <a:rPr lang="es-ES" sz="1200" b="1" noProof="0" dirty="0">
                <a:latin typeface="Arial" panose="020B0604020202020204" pitchFamily="34" charset="0"/>
                <a:ea typeface="Arial"/>
                <a:cs typeface="Arial" panose="020B0604020202020204" pitchFamily="34" charset="0"/>
                <a:sym typeface="Arial"/>
              </a:rPr>
              <a:t>&lt;CLICK&gt;</a:t>
            </a:r>
            <a:endParaRPr lang="es-ES" sz="1200" noProof="0" dirty="0">
              <a:latin typeface="Arial" panose="020B0604020202020204" pitchFamily="34" charset="0"/>
              <a:cs typeface="Arial" panose="020B0604020202020204" pitchFamily="34" charset="0"/>
            </a:endParaRPr>
          </a:p>
          <a:p>
            <a:pPr marL="0" marR="0" lvl="0" indent="0" algn="l" rtl="0">
              <a:spcBef>
                <a:spcPts val="1200"/>
              </a:spcBef>
              <a:spcAft>
                <a:spcPts val="0"/>
              </a:spcAft>
              <a:buNone/>
            </a:pPr>
            <a:endParaRPr lang="es-ES" sz="1200"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 mayoría de las investigaciones intentan alcanzar alguno o todos los objetivos siguientes:</a:t>
            </a:r>
          </a:p>
          <a:p>
            <a:pPr marL="0" marR="0" lvl="0" indent="0" algn="l" rtl="0">
              <a:lnSpc>
                <a:spcPct val="115000"/>
              </a:lnSpc>
              <a:spcBef>
                <a:spcPts val="600"/>
              </a:spcBef>
              <a:spcAft>
                <a:spcPts val="0"/>
              </a:spcAft>
              <a:buClr>
                <a:schemeClr val="dk1"/>
              </a:buClr>
              <a:buSzPts val="1800"/>
              <a:buFont typeface="Noto Sans Symbols"/>
              <a:buNone/>
            </a:pPr>
            <a:r>
              <a:rPr lang="es-ES" sz="1200" noProof="0" dirty="0">
                <a:latin typeface="Arial" panose="020B0604020202020204" pitchFamily="34" charset="0"/>
                <a:ea typeface="Times New Roman"/>
                <a:cs typeface="Arial" panose="020B0604020202020204" pitchFamily="34" charset="0"/>
                <a:sym typeface="Times New Roman"/>
              </a:rPr>
              <a:t>            Identificar el:</a:t>
            </a:r>
          </a:p>
          <a:p>
            <a:pPr marL="800100" marR="0" lvl="1" indent="-342900" algn="l" rtl="0">
              <a:lnSpc>
                <a:spcPct val="115000"/>
              </a:lnSpc>
              <a:spcBef>
                <a:spcPts val="0"/>
              </a:spcBef>
              <a:spcAft>
                <a:spcPts val="0"/>
              </a:spcAft>
              <a:buClr>
                <a:schemeClr val="dk1"/>
              </a:buClr>
              <a:buSzPts val="1800"/>
              <a:buFont typeface="Noto Sans Symbols"/>
              <a:buChar char="−"/>
            </a:pPr>
            <a:r>
              <a:rPr lang="es-ES" sz="1200" noProof="0" dirty="0">
                <a:latin typeface="Arial" panose="020B0604020202020204" pitchFamily="34" charset="0"/>
                <a:ea typeface="Times New Roman"/>
                <a:cs typeface="Arial" panose="020B0604020202020204" pitchFamily="34" charset="0"/>
                <a:sym typeface="Times New Roman"/>
              </a:rPr>
              <a:t>Agente: (Por ejemplo, ¿es ébola o fiebre tifoidea o malaria?)</a:t>
            </a:r>
          </a:p>
          <a:p>
            <a:pPr marL="800100" marR="0" lvl="1" indent="-342900" algn="l" rtl="0">
              <a:lnSpc>
                <a:spcPct val="115000"/>
              </a:lnSpc>
              <a:spcBef>
                <a:spcPts val="0"/>
              </a:spcBef>
              <a:spcAft>
                <a:spcPts val="0"/>
              </a:spcAft>
              <a:buClr>
                <a:schemeClr val="dk1"/>
              </a:buClr>
              <a:buSzPts val="1800"/>
              <a:buFont typeface="Noto Sans Symbols"/>
              <a:buChar char="−"/>
            </a:pPr>
            <a:r>
              <a:rPr lang="es-ES" sz="1200" noProof="0" dirty="0">
                <a:latin typeface="Arial" panose="020B0604020202020204" pitchFamily="34" charset="0"/>
                <a:ea typeface="Times New Roman"/>
                <a:cs typeface="Arial" panose="020B0604020202020204" pitchFamily="34" charset="0"/>
                <a:sym typeface="Times New Roman"/>
              </a:rPr>
              <a:t>Fuente: (Por ejemplo, ¿proviene del agua del pozo? ¿Alimentos?)</a:t>
            </a:r>
          </a:p>
          <a:p>
            <a:pPr marL="800100" marR="0" lvl="1" indent="-342900" algn="l" rtl="0">
              <a:lnSpc>
                <a:spcPct val="115000"/>
              </a:lnSpc>
              <a:spcBef>
                <a:spcPts val="0"/>
              </a:spcBef>
              <a:spcAft>
                <a:spcPts val="0"/>
              </a:spcAft>
              <a:buClr>
                <a:schemeClr val="dk1"/>
              </a:buClr>
              <a:buSzPts val="1800"/>
              <a:buFont typeface="Noto Sans Symbols"/>
              <a:buChar char="−"/>
            </a:pPr>
            <a:r>
              <a:rPr lang="es-ES" sz="1200" noProof="0" dirty="0">
                <a:latin typeface="Arial" panose="020B0604020202020204" pitchFamily="34" charset="0"/>
                <a:ea typeface="Times New Roman"/>
                <a:cs typeface="Arial" panose="020B0604020202020204" pitchFamily="34" charset="0"/>
                <a:sym typeface="Times New Roman"/>
              </a:rPr>
              <a:t>Modo de transmisión: (Por ejemplo, ¿se propaga de persona a persona? ¿Se transmite por vectores?) </a:t>
            </a:r>
            <a:r>
              <a:rPr lang="es-ES" sz="1200" b="1" noProof="0" dirty="0">
                <a:latin typeface="Arial" panose="020B0604020202020204" pitchFamily="34" charset="0"/>
                <a:ea typeface="Arial"/>
                <a:cs typeface="Arial" panose="020B0604020202020204" pitchFamily="34" charset="0"/>
                <a:sym typeface="Arial"/>
              </a:rPr>
              <a:t>&lt;CLICK&gt;</a:t>
            </a:r>
            <a:endParaRPr lang="es-ES" sz="1200" noProof="0" dirty="0">
              <a:latin typeface="Arial" panose="020B0604020202020204" pitchFamily="34" charset="0"/>
              <a:cs typeface="Arial" panose="020B0604020202020204" pitchFamily="34" charset="0"/>
            </a:endParaRPr>
          </a:p>
          <a:p>
            <a:pPr marL="800100" marR="0" lvl="1" indent="-342900" algn="l" rtl="0">
              <a:lnSpc>
                <a:spcPct val="115000"/>
              </a:lnSpc>
              <a:spcBef>
                <a:spcPts val="0"/>
              </a:spcBef>
              <a:spcAft>
                <a:spcPts val="0"/>
              </a:spcAft>
              <a:buClr>
                <a:schemeClr val="dk1"/>
              </a:buClr>
              <a:buSzPts val="1800"/>
              <a:buFont typeface="Noto Sans Symbols"/>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Caracterice el alcance del brote formulando preguntas como "¿Quién se ha visto afectado?" o "¿Quién corre peligro?</a:t>
            </a:r>
            <a:r>
              <a:rPr lang="es-ES" sz="1200" b="1" noProof="0" dirty="0">
                <a:latin typeface="Arial" panose="020B0604020202020204" pitchFamily="34" charset="0"/>
                <a:ea typeface="Arial"/>
                <a:cs typeface="Arial" panose="020B0604020202020204" pitchFamily="34" charset="0"/>
                <a:sym typeface="Arial"/>
              </a:rPr>
              <a:t>" &lt;CLICK&gt;</a:t>
            </a:r>
            <a:r>
              <a:rPr lang="es-ES" sz="1200" b="1" u="sng" noProof="0" dirty="0">
                <a:latin typeface="Arial" panose="020B0604020202020204" pitchFamily="34" charset="0"/>
                <a:ea typeface="Times New Roman"/>
                <a:cs typeface="Arial" panose="020B0604020202020204" pitchFamily="34" charset="0"/>
                <a:sym typeface="Times New Roman"/>
              </a:rPr>
              <a:t>.</a:t>
            </a:r>
          </a:p>
          <a:p>
            <a:pPr marL="0" marR="0" lvl="0" indent="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None/>
              <a:tabLst/>
              <a:defRPr/>
            </a:pPr>
            <a:endParaRPr lang="es-ES" sz="120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Identifique exposiciones, comportamientos u otros factores que aumenten el riesgo de enfermedad. </a:t>
            </a:r>
            <a:r>
              <a:rPr lang="es-ES" sz="1200" b="1" noProof="0" dirty="0">
                <a:latin typeface="Arial" panose="020B0604020202020204" pitchFamily="34" charset="0"/>
                <a:ea typeface="Arial"/>
                <a:cs typeface="Arial" panose="020B0604020202020204" pitchFamily="34" charset="0"/>
                <a:sym typeface="Arial"/>
              </a:rPr>
              <a:t>&lt;CLICK&gt;</a:t>
            </a:r>
            <a:endParaRPr lang="es-ES" sz="1200" noProof="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
                <a:schemeClr val="dk1"/>
              </a:buClr>
              <a:buSzPts val="1800"/>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Colabore con otros ministerios si se sospecha que la enfermedad es zoonótica o que tiene una fuente ambiental. Los datos de vigilancia y de laboratorio pueden compartirse a nivel local, así como a nivel regional y nacional. Se puede desarrollar una estrategia de comunicación para que la nueva información se comparta de manera oportuna y más eficiente. La comunicación eficaz puede lograrse de forma electrónica o mediante reuniones cara a cara. </a:t>
            </a:r>
            <a:r>
              <a:rPr lang="es-ES" sz="1200" b="1" noProof="0" dirty="0">
                <a:latin typeface="Arial" panose="020B0604020202020204" pitchFamily="34" charset="0"/>
                <a:ea typeface="Arial"/>
                <a:cs typeface="Arial" panose="020B0604020202020204" pitchFamily="34" charset="0"/>
                <a:sym typeface="Arial"/>
              </a:rPr>
              <a:t>&lt;CLICK&gt;</a:t>
            </a: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600"/>
              </a:spcBef>
              <a:spcAft>
                <a:spcPts val="0"/>
              </a:spcAft>
              <a:buClr>
                <a:schemeClr val="dk1"/>
              </a:buClr>
              <a:buSzPts val="1800"/>
              <a:buFont typeface="Wingdings" panose="05000000000000000000" pitchFamily="2" charset="2"/>
              <a:buChar char="§"/>
            </a:pPr>
            <a:endParaRPr lang="es-ES" sz="1200" b="1" u="sng"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Clr>
                <a:schemeClr val="dk1"/>
              </a:buClr>
              <a:buSzPts val="1800"/>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Desarrollar y aplicar medidas eficaces de control y prevención de enfermedades. En general, las investigaciones se llevan a cabo para cumplir uno o varios, o a veces todos, estos objetivos.</a:t>
            </a:r>
          </a:p>
          <a:p>
            <a:pPr marL="0" lvl="0" indent="0" algn="l" rtl="0">
              <a:spcBef>
                <a:spcPts val="1560"/>
              </a:spcBef>
              <a:spcAft>
                <a:spcPts val="0"/>
              </a:spcAft>
              <a:buNone/>
            </a:pPr>
            <a:endParaRPr lang="es-ES" noProof="0" dirty="0"/>
          </a:p>
        </p:txBody>
      </p:sp>
      <p:sp>
        <p:nvSpPr>
          <p:cNvPr id="454" name="Google Shape;454;p20: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2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460" name="Google Shape;460;p2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rtl="0">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b="0" i="0" u="none" noProof="0" dirty="0">
                <a:effectLst/>
                <a:latin typeface="Arial" panose="020B0604020202020204" pitchFamily="34" charset="0"/>
                <a:ea typeface="Times New Roman" panose="02020603050405020304" pitchFamily="18" charset="0"/>
                <a:cs typeface="Arial" panose="020B0604020202020204" pitchFamily="34" charset="0"/>
              </a:rPr>
              <a:t>a los participantes que busquen en su "Cuaderno de ejercicios del participante" el ejercicio titulado: </a:t>
            </a:r>
            <a:r>
              <a:rPr lang="es-MX" sz="1200" b="1" i="0" u="none" noProof="0" dirty="0">
                <a:effectLst/>
                <a:latin typeface="Arial" panose="020B0604020202020204" pitchFamily="34" charset="0"/>
                <a:ea typeface="Times New Roman" panose="02020603050405020304" pitchFamily="18" charset="0"/>
                <a:cs typeface="Arial" panose="020B0604020202020204" pitchFamily="34" charset="0"/>
              </a:rPr>
              <a:t>"Redactar los objetivos de la investigación"</a:t>
            </a:r>
            <a:r>
              <a:rPr lang="es-ES" sz="1200" b="1" i="0" u="none" noProof="0" dirty="0">
                <a:effectLst/>
                <a:latin typeface="Arial" panose="020B0604020202020204" pitchFamily="34" charset="0"/>
                <a:ea typeface="Times New Roman" panose="02020603050405020304" pitchFamily="18" charset="0"/>
                <a:cs typeface="Arial" panose="020B0604020202020204" pitchFamily="34" charset="0"/>
              </a:rPr>
              <a:t>.</a:t>
            </a:r>
            <a:endParaRPr lang="es-ES" sz="1200" b="1" noProof="0" dirty="0">
              <a:latin typeface="Arial" panose="020B0604020202020204" pitchFamily="34" charset="0"/>
              <a:ea typeface="Arial"/>
              <a:cs typeface="Arial" panose="020B0604020202020204" pitchFamily="34" charset="0"/>
              <a:sym typeface="Arial"/>
            </a:endParaRPr>
          </a:p>
          <a:p>
            <a:pPr marL="0" marR="0" lvl="0" indent="0" algn="l" rtl="0">
              <a:spcBef>
                <a:spcPts val="0"/>
              </a:spcBef>
              <a:spcAft>
                <a:spcPts val="0"/>
              </a:spcAft>
              <a:buNone/>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spcBef>
                <a:spcPts val="1800"/>
              </a:spcBef>
              <a:spcAft>
                <a:spcPts val="0"/>
              </a:spcAft>
              <a:buFont typeface="Wingdings" panose="05000000000000000000" pitchFamily="2" charset="2"/>
              <a:buChar char="v"/>
            </a:pPr>
            <a:r>
              <a:rPr lang="es-ES" sz="1200" b="1" i="1" noProof="0" dirty="0">
                <a:latin typeface="Arial" panose="020B0604020202020204" pitchFamily="34" charset="0"/>
                <a:ea typeface="Arial"/>
                <a:cs typeface="Arial" panose="020B0604020202020204" pitchFamily="34" charset="0"/>
                <a:sym typeface="Arial"/>
              </a:rPr>
              <a:t>Tiempo total: 30 minutos (10 minutos para los participantes, 20 minutos para la discusión). </a:t>
            </a:r>
            <a:r>
              <a:rPr lang="es-ES" sz="1200" b="1" i="1" noProof="0" dirty="0">
                <a:latin typeface="Arial" panose="020B0604020202020204" pitchFamily="34" charset="0"/>
                <a:ea typeface="Times New Roman"/>
                <a:cs typeface="Arial" panose="020B0604020202020204" pitchFamily="34" charset="0"/>
                <a:sym typeface="Times New Roman"/>
              </a:rPr>
              <a:t>Siga estos pasos para facilitar el ejercicio:</a:t>
            </a:r>
            <a:endParaRPr lang="es-ES" sz="1200" b="1"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800100" marR="0" lvl="1" indent="-342900" algn="l" rtl="0">
              <a:lnSpc>
                <a:spcPct val="115000"/>
              </a:lnSpc>
              <a:spcBef>
                <a:spcPts val="1200"/>
              </a:spcBef>
              <a:spcAft>
                <a:spcPts val="0"/>
              </a:spcAft>
              <a:buClr>
                <a:schemeClr val="dk1"/>
              </a:buClr>
              <a:buSzPts val="1800"/>
              <a:buFont typeface="Calibri"/>
              <a:buAutoNum type="arabicPeriod"/>
            </a:pPr>
            <a:r>
              <a:rPr lang="es-ES" sz="1200" b="1" i="1" noProof="0" dirty="0">
                <a:latin typeface="Arial" panose="020B0604020202020204" pitchFamily="34" charset="0"/>
                <a:ea typeface="Times New Roman"/>
                <a:cs typeface="Arial" panose="020B0604020202020204" pitchFamily="34" charset="0"/>
                <a:sym typeface="Times New Roman"/>
              </a:rPr>
              <a:t>Divida a los participantes en 4 o más grupos. Si es posible, haga que los grupos sean multisectoriales.</a:t>
            </a:r>
          </a:p>
          <a:p>
            <a:pPr marL="800100" marR="0" lvl="1" indent="-342900" algn="l" rtl="0">
              <a:lnSpc>
                <a:spcPct val="115000"/>
              </a:lnSpc>
              <a:spcBef>
                <a:spcPts val="0"/>
              </a:spcBef>
              <a:spcAft>
                <a:spcPts val="0"/>
              </a:spcAft>
              <a:buClr>
                <a:schemeClr val="dk1"/>
              </a:buClr>
              <a:buSzPts val="1800"/>
              <a:buFont typeface="Calibri"/>
              <a:buAutoNum type="arabicPeriod"/>
            </a:pPr>
            <a:r>
              <a:rPr lang="es-ES" sz="1200" b="1" i="1" noProof="0" dirty="0">
                <a:latin typeface="Arial" panose="020B0604020202020204" pitchFamily="34" charset="0"/>
                <a:ea typeface="Times New Roman"/>
                <a:cs typeface="Arial" panose="020B0604020202020204" pitchFamily="34" charset="0"/>
                <a:sym typeface="Times New Roman"/>
              </a:rPr>
              <a:t>Asigne a cada grupo un escenario (1, 3, 9 y 10).</a:t>
            </a:r>
          </a:p>
          <a:p>
            <a:pPr marL="800100" marR="0" lvl="1" indent="-342900" algn="l" rtl="0">
              <a:lnSpc>
                <a:spcPct val="115000"/>
              </a:lnSpc>
              <a:spcBef>
                <a:spcPts val="0"/>
              </a:spcBef>
              <a:spcAft>
                <a:spcPts val="0"/>
              </a:spcAft>
              <a:buClr>
                <a:schemeClr val="dk1"/>
              </a:buClr>
              <a:buSzPts val="1800"/>
              <a:buFont typeface="Calibri"/>
              <a:buAutoNum type="arabicPeriod"/>
            </a:pPr>
            <a:r>
              <a:rPr lang="es-MX" sz="1200" b="1" i="1" noProof="0" dirty="0">
                <a:latin typeface="Arial" panose="020B0604020202020204" pitchFamily="34" charset="0"/>
                <a:ea typeface="Times New Roman"/>
                <a:cs typeface="Arial" panose="020B0604020202020204" pitchFamily="34" charset="0"/>
                <a:sym typeface="Times New Roman"/>
              </a:rPr>
              <a:t>Conceda 10 minutos para que los grupos hagan una lluvia de ideas sobre los posibles objetivos de la investigación y propongan </a:t>
            </a:r>
            <a:r>
              <a:rPr lang="es-ES" sz="1200" b="1" i="1" noProof="0" dirty="0">
                <a:latin typeface="Arial" panose="020B0604020202020204" pitchFamily="34" charset="0"/>
                <a:ea typeface="Times New Roman"/>
                <a:cs typeface="Arial" panose="020B0604020202020204" pitchFamily="34" charset="0"/>
                <a:sym typeface="Times New Roman"/>
              </a:rPr>
              <a:t>medidas de prevención y control (si procede) para su escenario.</a:t>
            </a:r>
          </a:p>
          <a:p>
            <a:pPr marL="800100" marR="0" lvl="1" indent="-342900" algn="l" rtl="0">
              <a:lnSpc>
                <a:spcPct val="115000"/>
              </a:lnSpc>
              <a:spcBef>
                <a:spcPts val="0"/>
              </a:spcBef>
              <a:spcAft>
                <a:spcPts val="0"/>
              </a:spcAft>
              <a:buClr>
                <a:schemeClr val="dk1"/>
              </a:buClr>
              <a:buSzPts val="1800"/>
              <a:buFont typeface="Calibri"/>
              <a:buAutoNum type="arabicPeriod"/>
            </a:pPr>
            <a:r>
              <a:rPr lang="es-ES" sz="1200" b="1" i="1" noProof="0" dirty="0">
                <a:latin typeface="Arial" panose="020B0604020202020204" pitchFamily="34" charset="0"/>
                <a:ea typeface="Times New Roman"/>
                <a:cs typeface="Arial" panose="020B0604020202020204" pitchFamily="34" charset="0"/>
                <a:sym typeface="Times New Roman"/>
              </a:rPr>
              <a:t>Pida a cada grupo que presente los objetivos propuestos y las posibles medidas de prevención y control para el escenario que se le haya asignado; después, discuta y anime a los demás participantes a aportar sus comentarios. En las siguientes diapositivas se presentan posibles respuestas. </a:t>
            </a:r>
            <a:endParaRPr lang="es-ES" sz="1200" noProof="0" dirty="0">
              <a:latin typeface="Arial" panose="020B0604020202020204" pitchFamily="34" charset="0"/>
              <a:ea typeface="Times New Roman"/>
              <a:cs typeface="Arial" panose="020B0604020202020204" pitchFamily="34" charset="0"/>
              <a:sym typeface="Times New Roman"/>
            </a:endParaRPr>
          </a:p>
          <a:p>
            <a:pPr marL="0" lvl="0" indent="0" algn="l" rtl="0">
              <a:spcBef>
                <a:spcPts val="360"/>
              </a:spcBef>
              <a:spcAft>
                <a:spcPts val="0"/>
              </a:spcAft>
              <a:buNone/>
            </a:pPr>
            <a:endParaRPr lang="es-ES" noProof="0" dirty="0"/>
          </a:p>
        </p:txBody>
      </p:sp>
      <p:sp>
        <p:nvSpPr>
          <p:cNvPr id="461" name="Google Shape;461;p2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22</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2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467" name="Google Shape;467;p2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rtl="0">
              <a:spcBef>
                <a:spcPts val="0"/>
              </a:spcBef>
              <a:spcAft>
                <a:spcPts val="0"/>
              </a:spcAft>
              <a:buFont typeface="Wingdings" panose="05000000000000000000" pitchFamily="2" charset="2"/>
              <a:buChar char="v"/>
            </a:pP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Consulte en el "Cuaderno de ejercicios del participante" el ejercicio titulado: Redactar los objetivos de la investigación.</a:t>
            </a:r>
            <a:endParaRPr lang="es-ES" sz="1200" b="1" i="1" u="none" noProof="0" dirty="0">
              <a:latin typeface="Arial" panose="020B0604020202020204" pitchFamily="34" charset="0"/>
              <a:ea typeface="Arial"/>
              <a:cs typeface="Arial" panose="020B0604020202020204" pitchFamily="34" charset="0"/>
              <a:sym typeface="Arial"/>
            </a:endParaRPr>
          </a:p>
          <a:p>
            <a:pPr marL="0" lvl="0" indent="0" algn="l" rtl="0">
              <a:spcBef>
                <a:spcPts val="0"/>
              </a:spcBef>
              <a:spcAft>
                <a:spcPts val="0"/>
              </a:spcAft>
              <a:buNone/>
            </a:pPr>
            <a:endParaRPr lang="es-ES" noProof="0" dirty="0"/>
          </a:p>
        </p:txBody>
      </p:sp>
      <p:sp>
        <p:nvSpPr>
          <p:cNvPr id="468" name="Google Shape;468;p2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474" name="Google Shape;474;p2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rtl="0">
              <a:spcBef>
                <a:spcPts val="0"/>
              </a:spcBef>
              <a:spcAft>
                <a:spcPts val="0"/>
              </a:spcAft>
              <a:buFont typeface="Wingdings" panose="05000000000000000000" pitchFamily="2" charset="2"/>
              <a:buChar char="v"/>
            </a:pP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Consulte en el "Cuaderno de ejercicios del participante" el ejercicio titulado: Redactar los objetivos de la investigación.</a:t>
            </a:r>
            <a:endParaRPr lang="es-ES" sz="1200" b="1" i="1" u="none" noProof="0" dirty="0">
              <a:latin typeface="Arial" panose="020B0604020202020204" pitchFamily="34" charset="0"/>
              <a:ea typeface="Arial"/>
              <a:cs typeface="Arial" panose="020B0604020202020204" pitchFamily="34" charset="0"/>
              <a:sym typeface="Arial"/>
            </a:endParaRPr>
          </a:p>
          <a:p>
            <a:pPr marL="0" lvl="0" indent="0" algn="l" rtl="0">
              <a:spcBef>
                <a:spcPts val="0"/>
              </a:spcBef>
              <a:spcAft>
                <a:spcPts val="0"/>
              </a:spcAft>
              <a:buNone/>
            </a:pPr>
            <a:endParaRPr lang="es-ES" noProof="0" dirty="0"/>
          </a:p>
        </p:txBody>
      </p:sp>
      <p:sp>
        <p:nvSpPr>
          <p:cNvPr id="475" name="Google Shape;475;p2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8:notes"/>
          <p:cNvSpPr txBox="1">
            <a:spLocks noGrp="1"/>
          </p:cNvSpPr>
          <p:nvPr>
            <p:ph type="body" idx="1"/>
          </p:nvPr>
        </p:nvSpPr>
        <p:spPr>
          <a:xfrm>
            <a:off x="701675" y="4416425"/>
            <a:ext cx="5607050" cy="4181475"/>
          </a:xfrm>
          <a:prstGeom prst="rect">
            <a:avLst/>
          </a:prstGeom>
        </p:spPr>
        <p:txBody>
          <a:bodyPr spcFirstLastPara="1" wrap="square" lIns="93150" tIns="46575" rIns="93150"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rtl="0">
              <a:spcBef>
                <a:spcPts val="0"/>
              </a:spcBef>
              <a:spcAft>
                <a:spcPts val="0"/>
              </a:spcAft>
              <a:buFont typeface="Wingdings" panose="05000000000000000000" pitchFamily="2" charset="2"/>
              <a:buChar char="v"/>
            </a:pP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Consulte en el "Cuaderno de ejercicios del participante" el ejercicio titulado: </a:t>
            </a:r>
            <a:r>
              <a:rPr lang="es-MX" sz="1200" b="1" i="1" u="none" noProof="0" dirty="0">
                <a:effectLst/>
                <a:latin typeface="Arial" panose="020B0604020202020204" pitchFamily="34" charset="0"/>
                <a:ea typeface="Times New Roman" panose="02020603050405020304" pitchFamily="18" charset="0"/>
                <a:cs typeface="Arial" panose="020B0604020202020204" pitchFamily="34" charset="0"/>
              </a:rPr>
              <a:t>"Redactar los objetivos de la investigación"</a:t>
            </a: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a:t>
            </a:r>
            <a:endParaRPr lang="es-ES" sz="1200" b="1" i="1" u="none" noProof="0" dirty="0">
              <a:latin typeface="Arial" panose="020B0604020202020204" pitchFamily="34" charset="0"/>
              <a:ea typeface="Arial"/>
              <a:cs typeface="Arial" panose="020B0604020202020204" pitchFamily="34" charset="0"/>
              <a:sym typeface="Arial"/>
            </a:endParaRPr>
          </a:p>
          <a:p>
            <a:pPr marL="0" lvl="0" indent="0" algn="l" rtl="0">
              <a:spcBef>
                <a:spcPts val="360"/>
              </a:spcBef>
              <a:spcAft>
                <a:spcPts val="0"/>
              </a:spcAft>
              <a:buNone/>
            </a:pPr>
            <a:endParaRPr lang="es-ES" noProof="0" dirty="0"/>
          </a:p>
        </p:txBody>
      </p:sp>
      <p:sp>
        <p:nvSpPr>
          <p:cNvPr id="507" name="Google Shape;507;p2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GT"/>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29:notes"/>
          <p:cNvSpPr txBox="1">
            <a:spLocks noGrp="1"/>
          </p:cNvSpPr>
          <p:nvPr>
            <p:ph type="body" idx="1"/>
          </p:nvPr>
        </p:nvSpPr>
        <p:spPr>
          <a:xfrm>
            <a:off x="701675" y="4416425"/>
            <a:ext cx="5607050" cy="4181475"/>
          </a:xfrm>
          <a:prstGeom prst="rect">
            <a:avLst/>
          </a:prstGeom>
        </p:spPr>
        <p:txBody>
          <a:bodyPr spcFirstLastPara="1" wrap="square" lIns="93150" tIns="46575" rIns="93150"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spcBef>
                <a:spcPts val="0"/>
              </a:spcBef>
              <a:spcAft>
                <a:spcPts val="0"/>
              </a:spcAft>
              <a:buNone/>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rtl="0">
              <a:spcBef>
                <a:spcPts val="0"/>
              </a:spcBef>
              <a:spcAft>
                <a:spcPts val="0"/>
              </a:spcAft>
              <a:buFont typeface="Wingdings" panose="05000000000000000000" pitchFamily="2" charset="2"/>
              <a:buChar char="v"/>
            </a:pP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Consulte en el "Cuaderno de ejercicios del participante" el ejercicio titulado: </a:t>
            </a:r>
            <a:r>
              <a:rPr lang="es-MX" sz="1200" b="1" i="1" u="none" noProof="0" dirty="0">
                <a:effectLst/>
                <a:latin typeface="Arial" panose="020B0604020202020204" pitchFamily="34" charset="0"/>
                <a:ea typeface="Times New Roman" panose="02020603050405020304" pitchFamily="18" charset="0"/>
                <a:cs typeface="Arial" panose="020B0604020202020204" pitchFamily="34" charset="0"/>
              </a:rPr>
              <a:t>"Redactar los objetivos de la investigación"</a:t>
            </a:r>
            <a:r>
              <a:rPr lang="es-ES" sz="1200" b="1" i="1" u="none" noProof="0" dirty="0">
                <a:effectLst/>
                <a:latin typeface="Arial" panose="020B0604020202020204" pitchFamily="34" charset="0"/>
                <a:ea typeface="Times New Roman" panose="02020603050405020304" pitchFamily="18" charset="0"/>
                <a:cs typeface="Arial" panose="020B0604020202020204" pitchFamily="34" charset="0"/>
              </a:rPr>
              <a:t>.</a:t>
            </a:r>
            <a:endParaRPr lang="es-ES" sz="1200" b="1" i="1" u="none" noProof="0" dirty="0">
              <a:latin typeface="Arial" panose="020B0604020202020204" pitchFamily="34" charset="0"/>
              <a:ea typeface="Arial"/>
              <a:cs typeface="Arial" panose="020B0604020202020204" pitchFamily="34" charset="0"/>
              <a:sym typeface="Arial"/>
            </a:endParaRPr>
          </a:p>
          <a:p>
            <a:pPr marL="0" lvl="0" indent="0" algn="l" rtl="0">
              <a:spcBef>
                <a:spcPts val="360"/>
              </a:spcBef>
              <a:spcAft>
                <a:spcPts val="0"/>
              </a:spcAft>
              <a:buNone/>
            </a:pPr>
            <a:endParaRPr lang="es-ES" noProof="0" dirty="0"/>
          </a:p>
        </p:txBody>
      </p:sp>
      <p:sp>
        <p:nvSpPr>
          <p:cNvPr id="513" name="Google Shape;513;p2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GT"/>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31: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525" name="Google Shape;525;p31: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del instructor:</a:t>
            </a:r>
            <a:endParaRPr lang="es-ES"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b="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b="0" noProof="0" dirty="0">
                <a:latin typeface="Arial" panose="020B0604020202020204" pitchFamily="34" charset="0"/>
                <a:cs typeface="Arial" panose="020B0604020202020204" pitchFamily="34" charset="0"/>
              </a:rPr>
              <a:t>Para las investigaciones medioambientales, se trata de un marco para investigar incidentes de exposición medioambiental. Para que una sustancia peligrosa suponga un riesgo para la salud pública, debe existir una vía de entrada de la fuente a una persona o animal susceptible. </a:t>
            </a:r>
            <a:endParaRPr lang="es-ES" noProof="0" dirty="0">
              <a:latin typeface="Arial" panose="020B0604020202020204" pitchFamily="34" charset="0"/>
              <a:cs typeface="Arial" panose="020B0604020202020204" pitchFamily="34" charset="0"/>
            </a:endParaRPr>
          </a:p>
        </p:txBody>
      </p:sp>
      <p:sp>
        <p:nvSpPr>
          <p:cNvPr id="526" name="Google Shape;526;p31: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32: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539" name="Google Shape;539;p32: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del instructor:</a:t>
            </a:r>
            <a:endParaRPr lang="es-ES"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b="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a:t>
            </a:r>
            <a:r>
              <a:rPr lang="es-ES" b="0" noProof="0" dirty="0">
                <a:latin typeface="Arial" panose="020B0604020202020204" pitchFamily="34" charset="0"/>
                <a:cs typeface="Arial" panose="020B0604020202020204" pitchFamily="34" charset="0"/>
              </a:rPr>
              <a:t>: Paracelso es considerado el padre de la toxicología. He aquí una cita suya muy conocida: </a:t>
            </a:r>
            <a:r>
              <a:rPr lang="es-ES" b="0" i="1" noProof="0" dirty="0">
                <a:solidFill>
                  <a:srgbClr val="000000"/>
                </a:solidFill>
                <a:latin typeface="Arial" panose="020B0604020202020204" pitchFamily="34" charset="0"/>
                <a:ea typeface="Varela Round"/>
                <a:cs typeface="Arial" panose="020B0604020202020204" pitchFamily="34" charset="0"/>
                <a:sym typeface="Varela Round"/>
              </a:rPr>
              <a:t>"El veneno está en todo, y no hay nada sin veneno. La dosis lo convierte en veneno o en remedio</a:t>
            </a:r>
            <a:r>
              <a:rPr lang="es-ES" b="0" i="0" noProof="0" dirty="0">
                <a:solidFill>
                  <a:srgbClr val="000000"/>
                </a:solidFill>
                <a:latin typeface="Arial" panose="020B0604020202020204" pitchFamily="34" charset="0"/>
                <a:ea typeface="Varela Round"/>
                <a:cs typeface="Arial" panose="020B0604020202020204" pitchFamily="34" charset="0"/>
                <a:sym typeface="Varela Round"/>
              </a:rPr>
              <a:t>". Paracelso afirmó la importancia de conocer la cantidad de una dosis y si la exposición fue un único evento, eventos repetidos o se produjo lentamente durante un período prolongado de tiempo.</a:t>
            </a:r>
          </a:p>
          <a:p>
            <a:pPr marL="171450" lvl="0" indent="-171450" algn="l" rtl="0">
              <a:spcBef>
                <a:spcPts val="360"/>
              </a:spcBef>
              <a:spcAft>
                <a:spcPts val="0"/>
              </a:spcAft>
              <a:buFont typeface="Wingdings" panose="05000000000000000000" pitchFamily="2" charset="2"/>
              <a:buChar char="§"/>
            </a:pPr>
            <a:endParaRPr lang="es-ES" b="0" i="0" noProof="0" dirty="0">
              <a:solidFill>
                <a:srgbClr val="000000"/>
              </a:solidFill>
              <a:latin typeface="Arial" panose="020B0604020202020204" pitchFamily="34" charset="0"/>
              <a:cs typeface="Arial" panose="020B0604020202020204" pitchFamily="34" charset="0"/>
              <a:sym typeface="Varela Round"/>
            </a:endParaRPr>
          </a:p>
          <a:p>
            <a:pPr marL="171450" lvl="0" indent="-171450" algn="l" rtl="0">
              <a:spcBef>
                <a:spcPts val="360"/>
              </a:spcBef>
              <a:spcAft>
                <a:spcPts val="0"/>
              </a:spcAft>
              <a:buFont typeface="Wingdings" panose="05000000000000000000" pitchFamily="2" charset="2"/>
              <a:buChar char="§"/>
            </a:pPr>
            <a:r>
              <a:rPr lang="es-ES" b="1" i="0" u="sng" noProof="0" dirty="0">
                <a:solidFill>
                  <a:srgbClr val="000000"/>
                </a:solidFill>
                <a:latin typeface="Arial"/>
                <a:cs typeface="Arial"/>
                <a:sym typeface="Varela Round"/>
              </a:rPr>
              <a:t>Pida: </a:t>
            </a:r>
            <a:r>
              <a:rPr lang="es-ES" b="0" i="0" u="none" noProof="0" dirty="0">
                <a:solidFill>
                  <a:srgbClr val="000000"/>
                </a:solidFill>
                <a:latin typeface="Arial"/>
                <a:cs typeface="Arial"/>
                <a:sym typeface="Varela Round"/>
              </a:rPr>
              <a:t>que un voluntario lo exprese con sus propias palabras. </a:t>
            </a:r>
            <a:r>
              <a:rPr lang="es-ES" b="0" i="1" u="none" noProof="0" dirty="0">
                <a:solidFill>
                  <a:srgbClr val="000000"/>
                </a:solidFill>
                <a:latin typeface="Arial"/>
                <a:cs typeface="Arial"/>
                <a:sym typeface="Varela Round"/>
              </a:rPr>
              <a:t>(Todo en el mundo puede ser una toxina en la cantidad adecuada. Por ejemplo, incluso el oxígeno o el agua puede ser mortal si tenemos demasiado. Por otro lado, todos tenemos cantidades ínfimas de sustancias químicas tóxicas en nuestro cuerpo debido a la exposición diaria. Por lo tanto, si una persona está enferma y detectamos una sustancia química específica en su cuerpo, no significa necesariamente que esa sustancia sea la causa de su enfermedad. Necesitamos saber la dosis, o la cantidad a la que ha estado expuesta en un periodo de tiempo concreto)</a:t>
            </a:r>
            <a:r>
              <a:rPr lang="es-ES" b="0" i="0" u="none" noProof="0" dirty="0">
                <a:solidFill>
                  <a:srgbClr val="000000"/>
                </a:solidFill>
                <a:latin typeface="Arial"/>
                <a:cs typeface="Arial"/>
                <a:sym typeface="Varela Round"/>
              </a:rPr>
              <a:t>. </a:t>
            </a:r>
            <a:endParaRPr lang="es-ES" b="1" noProof="0" dirty="0">
              <a:latin typeface="Arial"/>
              <a:cs typeface="Arial"/>
            </a:endParaRPr>
          </a:p>
        </p:txBody>
      </p:sp>
      <p:sp>
        <p:nvSpPr>
          <p:cNvPr id="540" name="Google Shape;540;p32: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3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547" name="Google Shape;547;p3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lvl="0" indent="0" algn="l" rtl="0">
              <a:spcBef>
                <a:spcPts val="0"/>
              </a:spcBef>
              <a:spcAft>
                <a:spcPts val="0"/>
              </a:spcAft>
              <a:buNone/>
            </a:pPr>
            <a:r>
              <a:rPr lang="es-ES" b="1" noProof="0" dirty="0">
                <a:latin typeface="Arial" panose="020B0604020202020204" pitchFamily="34" charset="0"/>
                <a:cs typeface="Arial" panose="020B0604020202020204" pitchFamily="34" charset="0"/>
              </a:rPr>
              <a:t>Notas del instructor:</a:t>
            </a:r>
            <a:endParaRPr lang="es-ES" noProof="0" dirty="0">
              <a:latin typeface="Arial" panose="020B0604020202020204" pitchFamily="34" charset="0"/>
              <a:cs typeface="Arial" panose="020B0604020202020204" pitchFamily="34" charset="0"/>
            </a:endParaRPr>
          </a:p>
          <a:p>
            <a:pPr marL="0" lvl="0" indent="0" algn="l" rtl="0">
              <a:spcBef>
                <a:spcPts val="360"/>
              </a:spcBef>
              <a:spcAft>
                <a:spcPts val="0"/>
              </a:spcAft>
              <a:buNone/>
            </a:pPr>
            <a:endParaRPr lang="es-ES" b="1" noProof="0" dirty="0">
              <a:latin typeface="Arial" panose="020B0604020202020204" pitchFamily="34" charset="0"/>
              <a:cs typeface="Arial" panose="020B0604020202020204" pitchFamily="34" charset="0"/>
            </a:endParaRPr>
          </a:p>
          <a:p>
            <a:pPr marL="171450" lvl="0" indent="-171450" algn="l" rtl="0">
              <a:spcBef>
                <a:spcPts val="360"/>
              </a:spcBef>
              <a:spcAft>
                <a:spcPts val="0"/>
              </a:spcAft>
              <a:buFont typeface="Wingdings" panose="05000000000000000000" pitchFamily="2" charset="2"/>
              <a:buChar char="§"/>
            </a:pPr>
            <a:r>
              <a:rPr lang="es-ES" b="1" u="sng" noProof="0" dirty="0">
                <a:latin typeface="Arial" panose="020B0604020202020204" pitchFamily="34" charset="0"/>
                <a:cs typeface="Arial" panose="020B0604020202020204" pitchFamily="34" charset="0"/>
              </a:rPr>
              <a:t>Diga: </a:t>
            </a:r>
            <a:r>
              <a:rPr lang="es-ES" b="0" i="0" noProof="0" dirty="0">
                <a:solidFill>
                  <a:srgbClr val="000000"/>
                </a:solidFill>
                <a:latin typeface="Arial" panose="020B0604020202020204" pitchFamily="34" charset="0"/>
                <a:ea typeface="Varela Round"/>
                <a:cs typeface="Arial" panose="020B0604020202020204" pitchFamily="34" charset="0"/>
                <a:sym typeface="Varela Round"/>
              </a:rPr>
              <a:t>Una respuesta a la dosis es la forma en que el organismo reacciona a una cantidad de una toxina que entra en el cuerpo. Suele representarse como una curva dosis-respuesta, con la dosis en el eje x y la medida de la respuesta en el eje y. Para medir un efecto tóxico, deben conocerse la dosis y la naturaleza de la exposición.</a:t>
            </a:r>
            <a:endParaRPr lang="es-ES" b="0" noProof="0" dirty="0">
              <a:latin typeface="Arial" panose="020B0604020202020204" pitchFamily="34" charset="0"/>
              <a:cs typeface="Arial" panose="020B0604020202020204" pitchFamily="34" charset="0"/>
            </a:endParaRPr>
          </a:p>
        </p:txBody>
      </p:sp>
      <p:sp>
        <p:nvSpPr>
          <p:cNvPr id="548" name="Google Shape;548;p3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29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70223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3: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261" name="Google Shape;261;p3: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solidFill>
                  <a:srgbClr val="00953A"/>
                </a:solidFill>
                <a:latin typeface="Arial" panose="020B0604020202020204" pitchFamily="34" charset="0"/>
                <a:ea typeface="Arial"/>
                <a:cs typeface="Arial" panose="020B0604020202020204" pitchFamily="34" charset="0"/>
                <a:sym typeface="Arial"/>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i="0" noProof="0" dirty="0">
              <a:latin typeface="Arial" panose="020B0604020202020204" pitchFamily="34" charset="0"/>
              <a:ea typeface="Calibri"/>
              <a:cs typeface="Arial" panose="020B0604020202020204" pitchFamily="34" charset="0"/>
              <a:sym typeface="Calibri"/>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u="none" noProof="0" dirty="0">
                <a:latin typeface="Arial" panose="020B0604020202020204" pitchFamily="34" charset="0"/>
                <a:ea typeface="Calibri"/>
                <a:cs typeface="Arial" panose="020B0604020202020204" pitchFamily="34" charset="0"/>
                <a:sym typeface="Calibri"/>
              </a:rPr>
              <a:t>Pida a un voluntario que lea las viñetas en voz alta.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latin typeface="Arial" panose="020B0604020202020204" pitchFamily="34" charset="0"/>
              <a:ea typeface="Times New Roman"/>
              <a:cs typeface="Arial" panose="020B0604020202020204" pitchFamily="34" charset="0"/>
              <a:sym typeface="Calibri"/>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ea typeface="Times New Roman"/>
                <a:cs typeface="Arial" panose="020B0604020202020204" pitchFamily="34" charset="0"/>
                <a:sym typeface="Calibri"/>
              </a:rPr>
              <a:t>Diga: </a:t>
            </a:r>
            <a:r>
              <a:rPr lang="es-ES" sz="1200" noProof="0" dirty="0">
                <a:latin typeface="Arial" panose="020B0604020202020204" pitchFamily="34" charset="0"/>
                <a:ea typeface="Times New Roman"/>
                <a:cs typeface="Arial" panose="020B0604020202020204" pitchFamily="34" charset="0"/>
                <a:sym typeface="Times New Roman"/>
              </a:rPr>
              <a:t>Esta sesión abarca </a:t>
            </a:r>
            <a:r>
              <a:rPr lang="es-MX" sz="1200" noProof="0" dirty="0">
                <a:latin typeface="Arial" panose="020B0604020202020204" pitchFamily="34" charset="0"/>
                <a:ea typeface="Times New Roman"/>
                <a:cs typeface="Arial" panose="020B0604020202020204" pitchFamily="34" charset="0"/>
                <a:sym typeface="Times New Roman"/>
              </a:rPr>
              <a:t>los conceptos y habilidades necesarios para reconocer un brote, determinar si debe investigarse</a:t>
            </a:r>
            <a:r>
              <a:rPr lang="es-ES" sz="1200" noProof="0" dirty="0">
                <a:latin typeface="Arial" panose="020B0604020202020204" pitchFamily="34" charset="0"/>
                <a:ea typeface="Times New Roman"/>
                <a:cs typeface="Arial" panose="020B0604020202020204" pitchFamily="34" charset="0"/>
                <a:sym typeface="Times New Roman"/>
              </a:rPr>
              <a:t> y desarrollar objetivos claros y apropiados. Las investigaciones de brotes epidémicos requieren muchos recursos, por lo que tener objetivos claros en los que centrar la investigación es fundamental para utilizarlos de forma adecuada y eficiente. Para seguir los principios de "Una sola salud", es importante identificar áreas de colaboración, coordinación y comunicación con otros ministerios durante las investigaciones de brotes.</a:t>
            </a:r>
          </a:p>
          <a:p>
            <a:pPr marL="0" lvl="0" indent="0" algn="l" rtl="0">
              <a:spcBef>
                <a:spcPts val="1560"/>
              </a:spcBef>
              <a:spcAft>
                <a:spcPts val="0"/>
              </a:spcAft>
              <a:buNone/>
            </a:pPr>
            <a:endParaRPr lang="es-ES" noProof="0" dirty="0"/>
          </a:p>
        </p:txBody>
      </p:sp>
      <p:sp>
        <p:nvSpPr>
          <p:cNvPr id="262" name="Google Shape;262;p3: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3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564" name="Google Shape;564;p3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Para resumir, un brote se define como un número de casos superior al esperado en un lugar y en un momento determinados. A veces puede ser un caso confirmado o incluso sospechoso cuando se espera que haya cero (poliomielitis confirmada, viruela sospechosa, etc.).</a:t>
            </a:r>
          </a:p>
          <a:p>
            <a:pPr marL="0" marR="0" lvl="0" indent="0" algn="l" rtl="0">
              <a:lnSpc>
                <a:spcPct val="115000"/>
              </a:lnSpc>
              <a:spcBef>
                <a:spcPts val="600"/>
              </a:spcBef>
              <a:spcAft>
                <a:spcPts val="0"/>
              </a:spcAft>
              <a:buFont typeface="Wingdings" panose="05000000000000000000" pitchFamily="2" charset="2"/>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b="0" noProof="0" dirty="0">
                <a:latin typeface="Arial" panose="020B0604020202020204" pitchFamily="34" charset="0"/>
                <a:cs typeface="Arial" panose="020B0604020202020204" pitchFamily="34" charset="0"/>
              </a:rPr>
              <a:t>La </a:t>
            </a:r>
            <a:r>
              <a:rPr lang="es-ES" sz="1200" noProof="0" dirty="0">
                <a:latin typeface="Arial" panose="020B0604020202020204" pitchFamily="34" charset="0"/>
                <a:ea typeface="Times New Roman"/>
                <a:cs typeface="Arial" panose="020B0604020202020204" pitchFamily="34" charset="0"/>
                <a:sym typeface="Times New Roman"/>
              </a:rPr>
              <a:t>decisión de realizar una investigación de campo es importante. A menudo influyen en ella la magnitud del brote, la gravedad de la enfermedad, el potencial de propagación, si la enfermedad es conocida o nueva, y los recursos disponibles. A veces, la política y la presión pública también influyen en la decisión.</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 </a:t>
            </a:r>
            <a:r>
              <a:rPr lang="es-ES" sz="1200" noProof="0" dirty="0">
                <a:latin typeface="Arial" panose="020B0604020202020204" pitchFamily="34" charset="0"/>
                <a:ea typeface="Times New Roman"/>
                <a:cs typeface="Arial" panose="020B0604020202020204" pitchFamily="34" charset="0"/>
                <a:sym typeface="Times New Roman"/>
              </a:rPr>
              <a:t>En general, nuestro objetivo es controlar el brote y prevenir casos adicionales. Si conocemos la enfermedad, su fuente y su modo de transmisión, debemos aplicar medidas de control lo antes posible. Si no, debemos investigar para determinar cuáles serían las medidas de control adecuadas.</a:t>
            </a:r>
            <a:endParaRPr lang="es-ES" sz="1200" noProof="0" dirty="0">
              <a:latin typeface="Arial" panose="020B0604020202020204" pitchFamily="34" charset="0"/>
              <a:cs typeface="Arial" panose="020B0604020202020204" pitchFamily="34" charset="0"/>
            </a:endParaRPr>
          </a:p>
          <a:p>
            <a:pPr marL="0" marR="0" lvl="0" indent="0" algn="l" rtl="0">
              <a:lnSpc>
                <a:spcPct val="115000"/>
              </a:lnSpc>
              <a:spcBef>
                <a:spcPts val="12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120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rPr>
              <a:t>Diga</a:t>
            </a:r>
            <a:r>
              <a:rPr lang="es-ES" sz="1200" noProof="0" dirty="0">
                <a:latin typeface="Arial" panose="020B0604020202020204" pitchFamily="34" charset="0"/>
                <a:ea typeface="Times New Roman"/>
                <a:cs typeface="Arial" panose="020B0604020202020204" pitchFamily="34" charset="0"/>
                <a:sym typeface="Times New Roman"/>
              </a:rPr>
              <a:t>: Por último, planifique antes de salir. Sepa lo que quiere conseguir antes de salir al campo.</a:t>
            </a:r>
          </a:p>
          <a:p>
            <a:pPr marL="0" lvl="0" indent="0" algn="l" rtl="0">
              <a:spcBef>
                <a:spcPts val="1560"/>
              </a:spcBef>
              <a:spcAft>
                <a:spcPts val="0"/>
              </a:spcAft>
              <a:buNone/>
            </a:pPr>
            <a:endParaRPr lang="es-ES" noProof="0" dirty="0"/>
          </a:p>
        </p:txBody>
      </p:sp>
      <p:sp>
        <p:nvSpPr>
          <p:cNvPr id="565" name="Google Shape;565;p3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30</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3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571" name="Google Shape;571;p3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del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Repase esta diapositiva como recordatorio de los objetivos de esta sesión.  </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¿Hemos cubierto estos objetivos?</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y responda a las preguntas pendientes antes de concluir esta sección.</a:t>
            </a:r>
            <a:endParaRPr lang="es-ES" sz="1200" noProof="0" dirty="0">
              <a:latin typeface="Arial" panose="020B0604020202020204" pitchFamily="34" charset="0"/>
              <a:cs typeface="Arial" panose="020B0604020202020204" pitchFamily="34" charset="0"/>
            </a:endParaRPr>
          </a:p>
          <a:p>
            <a:pPr marL="0" lvl="0" indent="0" algn="l" rtl="0">
              <a:spcBef>
                <a:spcPts val="1560"/>
              </a:spcBef>
              <a:spcAft>
                <a:spcPts val="0"/>
              </a:spcAft>
              <a:buNone/>
            </a:pPr>
            <a:endParaRPr lang="es-ES" noProof="0" dirty="0"/>
          </a:p>
        </p:txBody>
      </p:sp>
      <p:sp>
        <p:nvSpPr>
          <p:cNvPr id="572" name="Google Shape;572;p3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31</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4: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267" name="Google Shape;267;p4: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s-ES" sz="1200" i="0" noProof="0" dirty="0">
              <a:latin typeface="Arial" panose="020B0604020202020204" pitchFamily="34" charset="0"/>
              <a:ea typeface="Calibri"/>
              <a:cs typeface="Arial" panose="020B0604020202020204" pitchFamily="34" charset="0"/>
              <a:sym typeface="Calibri"/>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noProof="0" dirty="0">
                <a:latin typeface="Arial" panose="020B0604020202020204" pitchFamily="34" charset="0"/>
                <a:ea typeface="Arial"/>
                <a:cs typeface="Arial" panose="020B0604020202020204" pitchFamily="34" charset="0"/>
                <a:sym typeface="Arial"/>
              </a:rPr>
              <a:t>&lt;CLICK&gt;x 8</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i="0" u="sng" noProof="0" dirty="0">
              <a:latin typeface="Arial" panose="020B0604020202020204" pitchFamily="34" charset="0"/>
              <a:ea typeface="Times New Roman"/>
              <a:cs typeface="Arial" panose="020B0604020202020204" pitchFamily="34" charset="0"/>
              <a:sym typeface="Arial"/>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ea typeface="Times New Roman"/>
                <a:cs typeface="Arial" panose="020B0604020202020204" pitchFamily="34" charset="0"/>
                <a:sym typeface="Calibri"/>
              </a:rPr>
              <a:t>Diga: </a:t>
            </a:r>
            <a:r>
              <a:rPr lang="es-ES" sz="1200" noProof="0" dirty="0">
                <a:latin typeface="Arial" panose="020B0604020202020204" pitchFamily="34" charset="0"/>
                <a:ea typeface="Times New Roman"/>
                <a:cs typeface="Arial" panose="020B0604020202020204" pitchFamily="34" charset="0"/>
                <a:sym typeface="Times New Roman"/>
              </a:rPr>
              <a:t>Los enunciados de la diapositiva son titulares sobre brotes en todo el mundo.</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Pregunte</a:t>
            </a:r>
            <a:r>
              <a:rPr lang="es-ES" sz="1200" noProof="0" dirty="0">
                <a:latin typeface="Arial" panose="020B0604020202020204" pitchFamily="34" charset="0"/>
                <a:ea typeface="Times New Roman"/>
                <a:cs typeface="Arial" panose="020B0604020202020204" pitchFamily="34" charset="0"/>
                <a:sym typeface="Times New Roman"/>
              </a:rPr>
              <a:t>: ¿Ha oído hablar de otros titulares sobre brotes en las noticias recientemente?</a:t>
            </a: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Solicite algunas respuestas y dedique unos minutos a esta pregunta.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b="1" i="1" noProof="0" dirty="0">
              <a:latin typeface="Arial" panose="020B0604020202020204" pitchFamily="34" charset="0"/>
              <a:ea typeface="Arial"/>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¿Por qué se consideran "brotes"? (¿Qué es un brote?) ¿Cuáles se consideran zoonóticos?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Solicite algunas respuestas y dedique unos minutos a esta pregunta. </a:t>
            </a:r>
            <a:r>
              <a:rPr lang="es-ES" sz="1200" b="1" noProof="0" dirty="0">
                <a:latin typeface="Arial" panose="020B0604020202020204" pitchFamily="34" charset="0"/>
                <a:ea typeface="Arial"/>
                <a:cs typeface="Arial" panose="020B0604020202020204" pitchFamily="34" charset="0"/>
                <a:sym typeface="Arial"/>
              </a:rPr>
              <a:t>&lt;CLICK&gt;</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Diga</a:t>
            </a:r>
            <a:r>
              <a:rPr lang="es-ES" sz="1200" b="0" noProof="0" dirty="0">
                <a:latin typeface="Arial" panose="020B0604020202020204" pitchFamily="34" charset="0"/>
                <a:ea typeface="Arial"/>
                <a:cs typeface="Arial" panose="020B0604020202020204" pitchFamily="34" charset="0"/>
                <a:sym typeface="Arial"/>
              </a:rPr>
              <a:t>: ¿Qué otros brotes se han producido recientemente? ¿Por qué han sido brotes?</a:t>
            </a:r>
            <a:endParaRPr lang="es-ES" sz="1200" b="1" noProof="0" dirty="0">
              <a:latin typeface="Arial" panose="020B0604020202020204" pitchFamily="34" charset="0"/>
              <a:ea typeface="Arial"/>
              <a:cs typeface="Arial" panose="020B0604020202020204" pitchFamily="34" charset="0"/>
              <a:sym typeface="Arial"/>
            </a:endParaRPr>
          </a:p>
          <a:p>
            <a:pPr marL="0" lvl="0" indent="0" algn="l" rtl="0">
              <a:spcBef>
                <a:spcPts val="1560"/>
              </a:spcBef>
              <a:spcAft>
                <a:spcPts val="0"/>
              </a:spcAft>
              <a:buNone/>
            </a:pPr>
            <a:endParaRPr lang="es-ES" noProof="0" dirty="0"/>
          </a:p>
        </p:txBody>
      </p:sp>
      <p:sp>
        <p:nvSpPr>
          <p:cNvPr id="268" name="Google Shape;268;p4: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4</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5: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284" name="Google Shape;284;p5: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Un brote es la aparición de más casos de una enfermedad de los esperados en un grupo de personas en un lugar y momento determinados</a:t>
            </a:r>
            <a:r>
              <a:rPr lang="es-ES" sz="1200" b="1" noProof="0" dirty="0">
                <a:latin typeface="Arial" panose="020B0604020202020204" pitchFamily="34" charset="0"/>
                <a:ea typeface="Arial"/>
                <a:cs typeface="Arial" panose="020B0604020202020204" pitchFamily="34" charset="0"/>
                <a:sym typeface="Arial"/>
              </a:rPr>
              <a:t>.&lt;CLICK&gt;x 3</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Diga: </a:t>
            </a:r>
            <a:r>
              <a:rPr lang="es-ES" sz="1200" noProof="0" dirty="0">
                <a:latin typeface="Arial" panose="020B0604020202020204" pitchFamily="34" charset="0"/>
                <a:ea typeface="Times New Roman"/>
                <a:cs typeface="Arial" panose="020B0604020202020204" pitchFamily="34" charset="0"/>
                <a:sym typeface="Times New Roman"/>
              </a:rPr>
              <a:t>Técnicamente, las definiciones de </a:t>
            </a:r>
            <a:r>
              <a:rPr lang="es-ES" sz="1200" i="1" noProof="0" dirty="0">
                <a:latin typeface="Arial" panose="020B0604020202020204" pitchFamily="34" charset="0"/>
                <a:ea typeface="Times New Roman"/>
                <a:cs typeface="Arial" panose="020B0604020202020204" pitchFamily="34" charset="0"/>
                <a:sym typeface="Times New Roman"/>
              </a:rPr>
              <a:t>brote </a:t>
            </a:r>
            <a:r>
              <a:rPr lang="es-ES" sz="1200" noProof="0" dirty="0">
                <a:latin typeface="Arial" panose="020B0604020202020204" pitchFamily="34" charset="0"/>
                <a:ea typeface="Times New Roman"/>
                <a:cs typeface="Arial" panose="020B0604020202020204" pitchFamily="34" charset="0"/>
                <a:sym typeface="Times New Roman"/>
              </a:rPr>
              <a:t>y </a:t>
            </a:r>
            <a:r>
              <a:rPr lang="es-ES" sz="1200" i="1" noProof="0" dirty="0">
                <a:latin typeface="Arial" panose="020B0604020202020204" pitchFamily="34" charset="0"/>
                <a:ea typeface="Times New Roman"/>
                <a:cs typeface="Arial" panose="020B0604020202020204" pitchFamily="34" charset="0"/>
                <a:sym typeface="Times New Roman"/>
              </a:rPr>
              <a:t>epidemia </a:t>
            </a:r>
            <a:r>
              <a:rPr lang="es-ES" sz="1200" noProof="0" dirty="0">
                <a:latin typeface="Arial" panose="020B0604020202020204" pitchFamily="34" charset="0"/>
                <a:ea typeface="Times New Roman"/>
                <a:cs typeface="Arial" panose="020B0604020202020204" pitchFamily="34" charset="0"/>
                <a:sym typeface="Times New Roman"/>
              </a:rPr>
              <a:t>son </a:t>
            </a:r>
            <a:r>
              <a:rPr lang="es-MX" sz="1200" noProof="0" dirty="0">
                <a:latin typeface="Arial" panose="020B0604020202020204" pitchFamily="34" charset="0"/>
                <a:ea typeface="Times New Roman"/>
                <a:cs typeface="Arial" panose="020B0604020202020204" pitchFamily="34" charset="0"/>
                <a:sym typeface="Times New Roman"/>
              </a:rPr>
              <a:t>las mismas: más casos de enfermedad de los esperados en</a:t>
            </a:r>
            <a:r>
              <a:rPr lang="es-ES" sz="1200" noProof="0" dirty="0">
                <a:latin typeface="Arial" panose="020B0604020202020204" pitchFamily="34" charset="0"/>
                <a:ea typeface="Times New Roman"/>
                <a:cs typeface="Arial" panose="020B0604020202020204" pitchFamily="34" charset="0"/>
                <a:sym typeface="Times New Roman"/>
              </a:rPr>
              <a:t> un tiempo y lugar determinados. Algunas personas utilizan los términos indistintamente. Otros distinguen entre </a:t>
            </a:r>
            <a:r>
              <a:rPr lang="es-MX" sz="1200" noProof="0" dirty="0">
                <a:latin typeface="Arial" panose="020B0604020202020204" pitchFamily="34" charset="0"/>
                <a:ea typeface="Times New Roman"/>
                <a:cs typeface="Arial" panose="020B0604020202020204" pitchFamily="34" charset="0"/>
                <a:sym typeface="Times New Roman"/>
              </a:rPr>
              <a:t>ambos términos, utilizando brote para una situación más local y epidemia para una</a:t>
            </a:r>
            <a:r>
              <a:rPr lang="es-ES" sz="1200" noProof="0" dirty="0">
                <a:latin typeface="Arial" panose="020B0604020202020204" pitchFamily="34" charset="0"/>
                <a:ea typeface="Times New Roman"/>
                <a:cs typeface="Arial" panose="020B0604020202020204" pitchFamily="34" charset="0"/>
                <a:sym typeface="Times New Roman"/>
              </a:rPr>
              <a:t> más amplia y generalizada.  ¿Qué es más de lo esperado? ¿Cómo se sabe? Algunos países utilizan </a:t>
            </a:r>
            <a:r>
              <a:rPr lang="es-ES" sz="1200" b="1" noProof="0" dirty="0">
                <a:latin typeface="Arial" panose="020B0604020202020204" pitchFamily="34" charset="0"/>
                <a:ea typeface="Times New Roman"/>
                <a:cs typeface="Arial" panose="020B0604020202020204" pitchFamily="34" charset="0"/>
                <a:sym typeface="Times New Roman"/>
              </a:rPr>
              <a:t>umbrales </a:t>
            </a:r>
            <a:r>
              <a:rPr lang="es-ES" sz="1200" noProof="0" dirty="0">
                <a:latin typeface="Arial" panose="020B0604020202020204" pitchFamily="34" charset="0"/>
                <a:ea typeface="Times New Roman"/>
                <a:cs typeface="Arial" panose="020B0604020202020204" pitchFamily="34" charset="0"/>
                <a:sym typeface="Times New Roman"/>
              </a:rPr>
              <a:t>para determinarlo. Los umbrales pueden calcularse a partir de los datos de vigilancia anteriores.</a:t>
            </a:r>
          </a:p>
          <a:p>
            <a:pPr marL="0" lvl="0" indent="0" algn="l" rtl="0">
              <a:spcBef>
                <a:spcPts val="1560"/>
              </a:spcBef>
              <a:spcAft>
                <a:spcPts val="0"/>
              </a:spcAft>
              <a:buNone/>
            </a:pPr>
            <a:endParaRPr lang="es-ES" noProof="0" dirty="0"/>
          </a:p>
        </p:txBody>
      </p:sp>
      <p:sp>
        <p:nvSpPr>
          <p:cNvPr id="285" name="Google Shape;285;p5: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5</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6: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00" name="Google Shape;300;p6: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Los gráficos de esta diapositiva y la siguiente se utilizaron en el Taller 1, sesión 7 para ilustrar el concepto de umbrales. </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La definición de </a:t>
            </a:r>
            <a:r>
              <a:rPr lang="es-ES" sz="1200" b="1" noProof="0" dirty="0">
                <a:solidFill>
                  <a:srgbClr val="FF0000"/>
                </a:solidFill>
                <a:latin typeface="Arial" panose="020B0604020202020204" pitchFamily="34" charset="0"/>
                <a:ea typeface="Times New Roman"/>
                <a:cs typeface="Arial" panose="020B0604020202020204" pitchFamily="34" charset="0"/>
                <a:sym typeface="Times New Roman"/>
              </a:rPr>
              <a:t>umbral </a:t>
            </a:r>
            <a:r>
              <a:rPr lang="es-ES" sz="1200" noProof="0" dirty="0">
                <a:solidFill>
                  <a:srgbClr val="FF0000"/>
                </a:solidFill>
                <a:latin typeface="Arial" panose="020B0604020202020204" pitchFamily="34" charset="0"/>
                <a:ea typeface="Times New Roman"/>
                <a:cs typeface="Arial" panose="020B0604020202020204" pitchFamily="34" charset="0"/>
                <a:sym typeface="Times New Roman"/>
              </a:rPr>
              <a:t>es: la magnitud o intensidad que debe superarse para que se produzca una determinada reacción, resultado o respuesta. </a:t>
            </a:r>
            <a:r>
              <a:rPr lang="es-ES" sz="1200" noProof="0" dirty="0">
                <a:latin typeface="Arial" panose="020B0604020202020204" pitchFamily="34" charset="0"/>
                <a:ea typeface="Times New Roman"/>
                <a:cs typeface="Arial" panose="020B0604020202020204" pitchFamily="34" charset="0"/>
                <a:sym typeface="Times New Roman"/>
              </a:rPr>
              <a:t>Este gráfico muestra los datos de vigilancia de la enfermedad diarreica en Botsuana, junto con sus respectivos umbrales. Un </a:t>
            </a:r>
            <a:r>
              <a:rPr lang="es-ES" sz="1200" b="1" noProof="0" dirty="0">
                <a:latin typeface="Arial" panose="020B0604020202020204" pitchFamily="34" charset="0"/>
                <a:ea typeface="Times New Roman"/>
                <a:cs typeface="Arial" panose="020B0604020202020204" pitchFamily="34" charset="0"/>
                <a:sym typeface="Times New Roman"/>
              </a:rPr>
              <a:t>umbral de alerta </a:t>
            </a:r>
            <a:r>
              <a:rPr lang="es-ES" sz="1200" noProof="0" dirty="0">
                <a:latin typeface="Arial" panose="020B0604020202020204" pitchFamily="34" charset="0"/>
                <a:ea typeface="Times New Roman"/>
                <a:cs typeface="Arial" panose="020B0604020202020204" pitchFamily="34" charset="0"/>
                <a:sym typeface="Times New Roman"/>
              </a:rPr>
              <a:t>(</a:t>
            </a:r>
            <a:r>
              <a:rPr lang="es-ES" sz="1200" i="1" noProof="0" dirty="0">
                <a:latin typeface="Arial" panose="020B0604020202020204" pitchFamily="34" charset="0"/>
                <a:ea typeface="Times New Roman"/>
                <a:cs typeface="Arial" panose="020B0604020202020204" pitchFamily="34" charset="0"/>
                <a:sym typeface="Times New Roman"/>
              </a:rPr>
              <a:t>línea azul</a:t>
            </a:r>
            <a:r>
              <a:rPr lang="es-ES" sz="1200" noProof="0" dirty="0">
                <a:latin typeface="Arial" panose="020B0604020202020204" pitchFamily="34" charset="0"/>
                <a:ea typeface="Times New Roman"/>
                <a:cs typeface="Arial" panose="020B0604020202020204" pitchFamily="34" charset="0"/>
                <a:sym typeface="Times New Roman"/>
              </a:rPr>
              <a:t>) sugiere al personal sanitario y al equipo de vigilancia que es necesario seguir investigando. Un </a:t>
            </a:r>
            <a:r>
              <a:rPr lang="es-ES" sz="1200" b="1" noProof="0" dirty="0">
                <a:latin typeface="Arial" panose="020B0604020202020204" pitchFamily="34" charset="0"/>
                <a:ea typeface="Times New Roman"/>
                <a:cs typeface="Arial" panose="020B0604020202020204" pitchFamily="34" charset="0"/>
                <a:sym typeface="Times New Roman"/>
              </a:rPr>
              <a:t>umbral de acción </a:t>
            </a:r>
            <a:r>
              <a:rPr lang="es-ES" sz="1200" noProof="0" dirty="0">
                <a:latin typeface="Arial" panose="020B0604020202020204" pitchFamily="34" charset="0"/>
                <a:ea typeface="Times New Roman"/>
                <a:cs typeface="Arial" panose="020B0604020202020204" pitchFamily="34" charset="0"/>
                <a:sym typeface="Times New Roman"/>
              </a:rPr>
              <a:t>(</a:t>
            </a:r>
            <a:r>
              <a:rPr lang="es-ES" sz="1200" i="1" noProof="0" dirty="0">
                <a:latin typeface="Arial" panose="020B0604020202020204" pitchFamily="34" charset="0"/>
                <a:ea typeface="Times New Roman"/>
                <a:cs typeface="Arial" panose="020B0604020202020204" pitchFamily="34" charset="0"/>
                <a:sym typeface="Times New Roman"/>
              </a:rPr>
              <a:t>línea roja</a:t>
            </a:r>
            <a:r>
              <a:rPr lang="es-ES" sz="1200" noProof="0" dirty="0">
                <a:latin typeface="Arial" panose="020B0604020202020204" pitchFamily="34" charset="0"/>
                <a:ea typeface="Times New Roman"/>
                <a:cs typeface="Arial" panose="020B0604020202020204" pitchFamily="34" charset="0"/>
                <a:sym typeface="Times New Roman"/>
              </a:rPr>
              <a:t>) requiere una respuesta activa que vaya más allá de confirmar o aclarar el problema.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También conviene señalar que a veces sólo hay un umbral, ya que un único caso de algunas enfermedades puede requerir una actuación, por lo que no sería necesario un umbral de alerta independiente.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Arial"/>
                <a:cs typeface="Arial" panose="020B0604020202020204" pitchFamily="34" charset="0"/>
                <a:sym typeface="Arial"/>
              </a:rPr>
              <a:t>Pregunte</a:t>
            </a:r>
            <a:r>
              <a:rPr lang="es-ES" sz="1200" noProof="0" dirty="0">
                <a:latin typeface="Arial" panose="020B0604020202020204" pitchFamily="34" charset="0"/>
                <a:ea typeface="Times New Roman"/>
                <a:cs typeface="Arial" panose="020B0604020202020204" pitchFamily="34" charset="0"/>
                <a:sym typeface="Times New Roman"/>
              </a:rPr>
              <a:t>: ¿Se ha alcanzado el umbral de alerta o de acción en alguna de las semanas de este gráfico?</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Acuse recibo de </a:t>
            </a:r>
            <a:r>
              <a:rPr lang="es-ES" sz="1200" b="0" u="none" noProof="0" dirty="0">
                <a:latin typeface="Arial" panose="020B0604020202020204" pitchFamily="34" charset="0"/>
                <a:ea typeface="Times New Roman"/>
                <a:cs typeface="Arial" panose="020B0604020202020204" pitchFamily="34" charset="0"/>
                <a:sym typeface="Times New Roman"/>
              </a:rPr>
              <a:t>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a:t>
            </a:r>
            <a:r>
              <a:rPr lang="es-ES" sz="1200" i="1" noProof="0" dirty="0">
                <a:latin typeface="Arial" panose="020B0604020202020204" pitchFamily="34" charset="0"/>
                <a:ea typeface="Times New Roman"/>
                <a:cs typeface="Arial" panose="020B0604020202020204" pitchFamily="34" charset="0"/>
                <a:sym typeface="Times New Roman"/>
              </a:rPr>
              <a:t> No.</a:t>
            </a:r>
          </a:p>
          <a:p>
            <a:pPr marL="0" lvl="0" indent="0" algn="l" rtl="0">
              <a:spcBef>
                <a:spcPts val="1560"/>
              </a:spcBef>
              <a:spcAft>
                <a:spcPts val="0"/>
              </a:spcAft>
              <a:buNone/>
            </a:pPr>
            <a:endParaRPr lang="es-ES" noProof="0" dirty="0"/>
          </a:p>
        </p:txBody>
      </p:sp>
      <p:sp>
        <p:nvSpPr>
          <p:cNvPr id="301" name="Google Shape;301;p6: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7: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14" name="Google Shape;314;p7: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0" marR="0" lvl="0" indent="0" algn="l" rtl="0">
              <a:lnSpc>
                <a:spcPct val="115000"/>
              </a:lnSpc>
              <a:spcBef>
                <a:spcPts val="600"/>
              </a:spcBef>
              <a:spcAft>
                <a:spcPts val="0"/>
              </a:spcAft>
              <a:buNone/>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Esta diapositiva también se mostró anteriormente en </a:t>
            </a:r>
            <a:r>
              <a:rPr lang="es-ES" sz="1200" b="1" noProof="0" dirty="0">
                <a:latin typeface="Arial" panose="020B0604020202020204" pitchFamily="34" charset="0"/>
                <a:ea typeface="Times New Roman"/>
                <a:cs typeface="Arial" panose="020B0604020202020204" pitchFamily="34" charset="0"/>
                <a:sym typeface="Times New Roman"/>
              </a:rPr>
              <a:t>la sesión 7 del Taller 1</a:t>
            </a:r>
            <a:r>
              <a:rPr lang="es-ES" sz="1200" noProof="0" dirty="0">
                <a:latin typeface="Arial" panose="020B0604020202020204" pitchFamily="34" charset="0"/>
                <a:ea typeface="Times New Roman"/>
                <a:cs typeface="Arial" panose="020B0604020202020204" pitchFamily="34" charset="0"/>
                <a:sym typeface="Times New Roman"/>
              </a:rPr>
              <a:t>. El umbral </a:t>
            </a:r>
            <a:r>
              <a:rPr lang="es-MX" sz="1200" noProof="0" dirty="0">
                <a:latin typeface="Arial" panose="020B0604020202020204" pitchFamily="34" charset="0"/>
                <a:ea typeface="Times New Roman"/>
                <a:cs typeface="Arial" panose="020B0604020202020204" pitchFamily="34" charset="0"/>
                <a:sym typeface="Times New Roman"/>
              </a:rPr>
              <a:t>de algunas enfermedades es simplemente una constante, como en</a:t>
            </a:r>
            <a:r>
              <a:rPr lang="es-ES" sz="1200" noProof="0" dirty="0">
                <a:latin typeface="Arial" panose="020B0604020202020204" pitchFamily="34" charset="0"/>
                <a:ea typeface="Times New Roman"/>
                <a:cs typeface="Arial" panose="020B0604020202020204" pitchFamily="34" charset="0"/>
                <a:sym typeface="Times New Roman"/>
              </a:rPr>
              <a:t> un solo caso de cólera. En este gráfico, el umbral es de cinco casos de </a:t>
            </a:r>
            <a:r>
              <a:rPr lang="es-ES" sz="1200" i="1" noProof="0" dirty="0">
                <a:latin typeface="Arial" panose="020B0604020202020204" pitchFamily="34" charset="0"/>
                <a:ea typeface="Times New Roman"/>
                <a:cs typeface="Arial" panose="020B0604020202020204" pitchFamily="34" charset="0"/>
                <a:sym typeface="Times New Roman"/>
              </a:rPr>
              <a:t>Salmonella </a:t>
            </a:r>
            <a:r>
              <a:rPr lang="es-ES" sz="1200" noProof="0" dirty="0">
                <a:latin typeface="Arial" panose="020B0604020202020204" pitchFamily="34" charset="0"/>
                <a:ea typeface="Times New Roman"/>
                <a:cs typeface="Arial" panose="020B0604020202020204" pitchFamily="34" charset="0"/>
                <a:sym typeface="Times New Roman"/>
              </a:rPr>
              <a:t>en un mes.</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¿Ve indicios de un posible brote (</a:t>
            </a:r>
            <a:r>
              <a:rPr lang="es-ES" sz="1200" i="1" noProof="0" dirty="0">
                <a:latin typeface="Arial" panose="020B0604020202020204" pitchFamily="34" charset="0"/>
                <a:ea typeface="Times New Roman"/>
                <a:cs typeface="Arial" panose="020B0604020202020204" pitchFamily="34" charset="0"/>
                <a:sym typeface="Times New Roman"/>
              </a:rPr>
              <a:t>o brotes</a:t>
            </a:r>
            <a:r>
              <a:rPr lang="es-ES" sz="1200" noProof="0" dirty="0">
                <a:latin typeface="Arial" panose="020B0604020202020204" pitchFamily="34" charset="0"/>
                <a:ea typeface="Times New Roman"/>
                <a:cs typeface="Arial" panose="020B0604020202020204" pitchFamily="34" charset="0"/>
                <a:sym typeface="Times New Roman"/>
              </a:rPr>
              <a:t>) en este gráfico? En caso afirmativo, ¿qué ve?</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Acuse recibo de </a:t>
            </a:r>
            <a:r>
              <a:rPr lang="es-ES" sz="1200" b="0" u="none" noProof="0" dirty="0">
                <a:latin typeface="Arial" panose="020B0604020202020204" pitchFamily="34" charset="0"/>
                <a:ea typeface="Times New Roman"/>
                <a:cs typeface="Arial" panose="020B0604020202020204" pitchFamily="34" charset="0"/>
                <a:sym typeface="Times New Roman"/>
              </a:rPr>
              <a:t>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a:t>
            </a:r>
            <a:r>
              <a:rPr lang="es-ES" sz="1200" i="1" noProof="0" dirty="0">
                <a:latin typeface="Arial" panose="020B0604020202020204" pitchFamily="34" charset="0"/>
                <a:ea typeface="Times New Roman"/>
                <a:cs typeface="Arial" panose="020B0604020202020204" pitchFamily="34" charset="0"/>
                <a:sym typeface="Times New Roman"/>
              </a:rPr>
              <a:t> Sí (cualquier mes en el que los casos observados superen el umbral), en particular, de febrero a agosto de 2013.</a:t>
            </a:r>
          </a:p>
          <a:p>
            <a:pPr marL="0" lvl="0" indent="0" algn="l" rtl="0">
              <a:spcBef>
                <a:spcPts val="1560"/>
              </a:spcBef>
              <a:spcAft>
                <a:spcPts val="0"/>
              </a:spcAft>
              <a:buNone/>
            </a:pPr>
            <a:endParaRPr lang="es-ES" noProof="0" dirty="0"/>
          </a:p>
        </p:txBody>
      </p:sp>
      <p:sp>
        <p:nvSpPr>
          <p:cNvPr id="315" name="Google Shape;315;p7: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7</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8: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26" name="Google Shape;326;p8: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lnSpc>
                <a:spcPct val="115000"/>
              </a:lnSpc>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endParaRPr lang="es-ES" sz="1200" noProof="0" dirty="0">
              <a:latin typeface="Arial" panose="020B0604020202020204" pitchFamily="34" charset="0"/>
              <a:cs typeface="Arial" panose="020B0604020202020204" pitchFamily="34" charset="0"/>
            </a:endParaRP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¿Cómo identificamos los brotes?</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
                <a:srgbClr val="000000"/>
              </a:buClr>
              <a:buSzPts val="1400"/>
              <a:buFont typeface="Wingdings" panose="05000000000000000000" pitchFamily="2" charset="2"/>
              <a:buChar char="§"/>
              <a:tabLst/>
              <a:defRPr/>
            </a:pPr>
            <a:r>
              <a:rPr lang="es-ES" sz="1200" b="1" u="sng" noProof="0" dirty="0">
                <a:latin typeface="Arial" panose="020B0604020202020204" pitchFamily="34" charset="0"/>
                <a:ea typeface="Times New Roman"/>
                <a:cs typeface="Arial" panose="020B0604020202020204" pitchFamily="34" charset="0"/>
                <a:sym typeface="Times New Roman"/>
              </a:rPr>
              <a:t>Acuse recibo de</a:t>
            </a:r>
            <a:r>
              <a:rPr lang="es-ES" sz="1200" b="0" u="none" noProof="0" dirty="0">
                <a:latin typeface="Arial" panose="020B0604020202020204" pitchFamily="34" charset="0"/>
                <a:ea typeface="Times New Roman"/>
                <a:cs typeface="Arial" panose="020B0604020202020204" pitchFamily="34" charset="0"/>
                <a:sym typeface="Times New Roman"/>
              </a:rPr>
              <a:t> la</a:t>
            </a:r>
            <a:r>
              <a:rPr lang="es-ES" sz="1200" noProof="0" dirty="0">
                <a:latin typeface="Arial" panose="020B0604020202020204" pitchFamily="34" charset="0"/>
                <a:ea typeface="Times New Roman"/>
                <a:cs typeface="Arial" panose="020B0604020202020204" pitchFamily="34" charset="0"/>
                <a:sym typeface="Times New Roman"/>
              </a:rPr>
              <a:t>(s) respuesta(s). </a:t>
            </a:r>
            <a:r>
              <a:rPr lang="es-ES" sz="1200" b="1" noProof="0" dirty="0">
                <a:latin typeface="Arial" panose="020B0604020202020204" pitchFamily="34" charset="0"/>
                <a:ea typeface="Times New Roman"/>
                <a:cs typeface="Arial" panose="020B0604020202020204" pitchFamily="34" charset="0"/>
                <a:sym typeface="Times New Roman"/>
              </a:rPr>
              <a:t>Respuesta: </a:t>
            </a:r>
            <a:r>
              <a:rPr lang="es-ES" sz="1200" i="1" noProof="0" dirty="0">
                <a:latin typeface="Arial" panose="020B0604020202020204" pitchFamily="34" charset="0"/>
                <a:ea typeface="Times New Roman"/>
                <a:cs typeface="Arial" panose="020B0604020202020204" pitchFamily="34" charset="0"/>
                <a:sym typeface="Times New Roman"/>
              </a:rPr>
              <a:t>Los brotes suelen identificarse de varias formas. </a:t>
            </a:r>
            <a:r>
              <a:rPr lang="es-ES" sz="1200" b="1" i="0" noProof="0" dirty="0">
                <a:latin typeface="Arial" panose="020B0604020202020204" pitchFamily="34" charset="0"/>
                <a:ea typeface="Times New Roman"/>
                <a:cs typeface="Arial" panose="020B0604020202020204" pitchFamily="34" charset="0"/>
                <a:sym typeface="Times New Roman"/>
              </a:rPr>
              <a:t>&lt;CLICK&gt;</a:t>
            </a:r>
          </a:p>
          <a:p>
            <a:pPr marL="0" marR="0" lvl="0" indent="0" algn="l" rtl="0">
              <a:lnSpc>
                <a:spcPct val="115000"/>
              </a:lnSpc>
              <a:spcBef>
                <a:spcPts val="600"/>
              </a:spcBef>
              <a:spcAft>
                <a:spcPts val="0"/>
              </a:spcAft>
              <a:buFont typeface="Wingdings" panose="05000000000000000000" pitchFamily="2" charset="2"/>
              <a:buNone/>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
                <a:srgbClr val="000000"/>
              </a:buClr>
              <a:buSzPts val="1400"/>
              <a:buFont typeface="Wingdings" panose="05000000000000000000" pitchFamily="2" charset="2"/>
              <a:buChar char="§"/>
              <a:tabLst/>
              <a:defRP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Durante el Taller 1, hablamos sobre la revisión periódica de los datos de vigilancia para identificar aumentos en la aparición de enfermedades que pudieran indicar un posible brote. </a:t>
            </a:r>
            <a:r>
              <a:rPr lang="es-ES" sz="1200" b="1" i="0"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Un clínico o un veterinario puede observar y notificar un único caso inusual o unos pocos pacientes con una enfermedad específica (por ejemplo: meningitis bacteriana en más de un paciente pediátrico). </a:t>
            </a:r>
            <a:r>
              <a:rPr lang="es-ES" sz="1200" b="1" i="0" noProof="0" dirty="0">
                <a:latin typeface="Arial" panose="020B0604020202020204" pitchFamily="34" charset="0"/>
                <a:ea typeface="Times New Roman"/>
                <a:cs typeface="Arial" panose="020B0604020202020204" pitchFamily="34" charset="0"/>
                <a:sym typeface="Times New Roman"/>
              </a:rPr>
              <a:t>&lt;CLICK&gt;</a:t>
            </a:r>
          </a:p>
          <a:p>
            <a:pPr marL="171450" marR="0" lvl="0" indent="-171450" algn="l" defTabSz="914400" rtl="0" eaLnBrk="1" fontAlgn="auto" latinLnBrk="0" hangingPunct="1">
              <a:lnSpc>
                <a:spcPct val="115000"/>
              </a:lnSpc>
              <a:spcBef>
                <a:spcPts val="600"/>
              </a:spcBef>
              <a:spcAft>
                <a:spcPts val="0"/>
              </a:spcAft>
              <a:buClr>
                <a:srgbClr val="000000"/>
              </a:buClr>
              <a:buSzPts val="1400"/>
              <a:buFont typeface="Wingdings" panose="05000000000000000000" pitchFamily="2" charset="2"/>
              <a:buChar char="§"/>
              <a:tabLst/>
              <a:defRPr/>
            </a:pPr>
            <a:endParaRPr lang="es-ES" sz="1200" b="1" i="0"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600"/>
              </a:spcBef>
              <a:spcAft>
                <a:spcPts val="0"/>
              </a:spcAft>
              <a:buClr>
                <a:srgbClr val="000000"/>
              </a:buClr>
              <a:buSzPts val="1400"/>
              <a:buFont typeface="Wingdings" panose="05000000000000000000" pitchFamily="2" charset="2"/>
              <a:buChar char="§"/>
              <a:tabLst/>
              <a:defRP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Del mismo modo, el laboratorio puede detectar un caso de una enfermedad inusual, o el personal del laboratorio puede notar un aumento de solicitudes o de pruebas positivas de una enfermedad concreta. </a:t>
            </a:r>
            <a:r>
              <a:rPr lang="es-ES" sz="1200" b="1" i="0" noProof="0" dirty="0">
                <a:latin typeface="Arial" panose="020B0604020202020204" pitchFamily="34" charset="0"/>
                <a:ea typeface="Times New Roman"/>
                <a:cs typeface="Arial" panose="020B0604020202020204" pitchFamily="34" charset="0"/>
                <a:sym typeface="Times New Roman"/>
              </a:rPr>
              <a:t>&lt;CLICK&gt; </a:t>
            </a:r>
            <a:r>
              <a:rPr lang="es-ES" sz="1200" noProof="0" dirty="0">
                <a:latin typeface="Arial" panose="020B0604020202020204" pitchFamily="34" charset="0"/>
                <a:ea typeface="Times New Roman"/>
                <a:cs typeface="Arial" panose="020B0604020202020204" pitchFamily="34" charset="0"/>
                <a:sym typeface="Times New Roman"/>
              </a:rPr>
              <a:t>Una catástrofe natural o provocada por el hombre puede desencadenar un aumento de la vigilancia. </a:t>
            </a:r>
            <a:r>
              <a:rPr lang="es-ES" sz="1200" b="1" i="0" noProof="0" dirty="0">
                <a:latin typeface="Arial" panose="020B0604020202020204" pitchFamily="34" charset="0"/>
                <a:ea typeface="Times New Roman"/>
                <a:cs typeface="Arial" panose="020B0604020202020204" pitchFamily="34" charset="0"/>
                <a:sym typeface="Times New Roman"/>
              </a:rPr>
              <a:t>&lt;CLICK&gt; </a:t>
            </a:r>
          </a:p>
          <a:p>
            <a:pPr marL="628650" marR="0" lvl="1" indent="-171450" algn="l" defTabSz="914400" rtl="0" eaLnBrk="1" fontAlgn="auto" latinLnBrk="0" hangingPunct="1">
              <a:lnSpc>
                <a:spcPct val="115000"/>
              </a:lnSpc>
              <a:spcBef>
                <a:spcPts val="600"/>
              </a:spcBef>
              <a:spcAft>
                <a:spcPts val="0"/>
              </a:spcAft>
              <a:buClr>
                <a:srgbClr val="000000"/>
              </a:buClr>
              <a:buSzPts val="1400"/>
              <a:buFont typeface="Courier New" panose="02070309020205020404" pitchFamily="49" charset="0"/>
              <a:buChar char="o"/>
              <a:tabLst/>
              <a:defRPr/>
            </a:pPr>
            <a:endParaRPr lang="es-ES" sz="1200" b="1" i="0" noProof="0" dirty="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600"/>
              </a:spcBef>
              <a:spcAft>
                <a:spcPts val="0"/>
              </a:spcAft>
              <a:buClr>
                <a:srgbClr val="000000"/>
              </a:buClr>
              <a:buSzPts val="1400"/>
              <a:buFont typeface="Courier New" panose="02070309020205020404" pitchFamily="49" charset="0"/>
              <a:buChar char="o"/>
              <a:tabLst/>
              <a:defRPr/>
            </a:pPr>
            <a:r>
              <a:rPr lang="es-ES" sz="1200" noProof="0" dirty="0">
                <a:latin typeface="Arial" panose="020B0604020202020204" pitchFamily="34" charset="0"/>
                <a:ea typeface="Times New Roman"/>
                <a:cs typeface="Arial" panose="020B0604020202020204" pitchFamily="34" charset="0"/>
                <a:sym typeface="Times New Roman"/>
              </a:rPr>
              <a:t>Un ciudadano preocupado puede ponerse en contacto con el centro de salud o la oficina de salud pública para informar sobre casos en la comunidad. </a:t>
            </a:r>
            <a:r>
              <a:rPr lang="es-ES" sz="1200" b="1" i="0" noProof="0" dirty="0">
                <a:latin typeface="Arial" panose="020B0604020202020204" pitchFamily="34" charset="0"/>
                <a:ea typeface="Times New Roman"/>
                <a:cs typeface="Arial" panose="020B0604020202020204" pitchFamily="34" charset="0"/>
                <a:sym typeface="Times New Roman"/>
              </a:rPr>
              <a:t>&lt;CLICK&gt;</a:t>
            </a:r>
          </a:p>
          <a:p>
            <a:pPr marL="628650" marR="0" lvl="1" indent="-171450" algn="l" defTabSz="914400" rtl="0" eaLnBrk="1" fontAlgn="auto" latinLnBrk="0" hangingPunct="1">
              <a:lnSpc>
                <a:spcPct val="115000"/>
              </a:lnSpc>
              <a:spcBef>
                <a:spcPts val="600"/>
              </a:spcBef>
              <a:spcAft>
                <a:spcPts val="0"/>
              </a:spcAft>
              <a:buClr>
                <a:srgbClr val="000000"/>
              </a:buClr>
              <a:buSzPts val="1400"/>
              <a:buFont typeface="Courier New" panose="02070309020205020404" pitchFamily="49" charset="0"/>
              <a:buChar char="o"/>
              <a:tabLst/>
              <a:defRPr/>
            </a:pPr>
            <a:endParaRPr lang="es-ES" sz="1200" b="1" i="0" noProof="0" dirty="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600"/>
              </a:spcBef>
              <a:spcAft>
                <a:spcPts val="0"/>
              </a:spcAft>
              <a:buClr>
                <a:srgbClr val="000000"/>
              </a:buClr>
              <a:buSzPts val="1400"/>
              <a:buFont typeface="Courier New" panose="02070309020205020404" pitchFamily="49" charset="0"/>
              <a:buChar char="o"/>
              <a:tabLst/>
              <a:defRPr/>
            </a:pPr>
            <a:r>
              <a:rPr lang="es-ES" sz="1200" noProof="0" dirty="0">
                <a:latin typeface="Arial" panose="020B0604020202020204" pitchFamily="34" charset="0"/>
                <a:ea typeface="Times New Roman"/>
                <a:cs typeface="Arial" panose="020B0604020202020204" pitchFamily="34" charset="0"/>
                <a:sym typeface="Times New Roman"/>
              </a:rPr>
              <a:t>Del mismo modo, los medios de comunicación tradicionales (prensa, televisión, etc.) pueden ser los primeros en informar sobre un presunto brote.</a:t>
            </a:r>
            <a:endParaRPr lang="es-ES" sz="1200" b="1" i="0" noProof="0" dirty="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600"/>
              </a:spcBef>
              <a:spcAft>
                <a:spcPts val="0"/>
              </a:spcAft>
              <a:buClr>
                <a:srgbClr val="000000"/>
              </a:buClr>
              <a:buSzPts val="1400"/>
              <a:buFont typeface="Courier New" panose="02070309020205020404" pitchFamily="49" charset="0"/>
              <a:buChar char="o"/>
              <a:tabLst/>
              <a:defRPr/>
            </a:pPr>
            <a:endParaRPr lang="es-ES" sz="1200" b="1" i="0" noProof="0" dirty="0">
              <a:latin typeface="Arial" panose="020B0604020202020204" pitchFamily="34" charset="0"/>
              <a:ea typeface="Times New Roman"/>
              <a:cs typeface="Arial" panose="020B0604020202020204" pitchFamily="34" charset="0"/>
              <a:sym typeface="Times New Roman"/>
            </a:endParaRPr>
          </a:p>
          <a:p>
            <a:pPr marL="628650" marR="0" lvl="1" indent="-171450" algn="l" defTabSz="914400" rtl="0" eaLnBrk="1" fontAlgn="auto" latinLnBrk="0" hangingPunct="1">
              <a:lnSpc>
                <a:spcPct val="115000"/>
              </a:lnSpc>
              <a:spcBef>
                <a:spcPts val="600"/>
              </a:spcBef>
              <a:spcAft>
                <a:spcPts val="0"/>
              </a:spcAft>
              <a:buClr>
                <a:srgbClr val="000000"/>
              </a:buClr>
              <a:buSzPts val="1400"/>
              <a:buFont typeface="Courier New" panose="02070309020205020404" pitchFamily="49" charset="0"/>
              <a:buChar char="o"/>
              <a:tabLst/>
              <a:defRPr/>
            </a:pPr>
            <a:r>
              <a:rPr lang="es-ES" sz="1200" noProof="0" dirty="0">
                <a:latin typeface="Arial" panose="020B0604020202020204" pitchFamily="34" charset="0"/>
                <a:ea typeface="Times New Roman"/>
                <a:cs typeface="Arial" panose="020B0604020202020204" pitchFamily="34" charset="0"/>
                <a:sym typeface="Times New Roman"/>
              </a:rPr>
              <a:t>Más recientemente, los informes de un presunto brote o </a:t>
            </a:r>
            <a:r>
              <a:rPr lang="es-ES" sz="1200" noProof="0" dirty="0" err="1">
                <a:latin typeface="Arial" panose="020B0604020202020204" pitchFamily="34" charset="0"/>
                <a:ea typeface="Times New Roman"/>
                <a:cs typeface="Arial" panose="020B0604020202020204" pitchFamily="34" charset="0"/>
                <a:sym typeface="Times New Roman"/>
              </a:rPr>
              <a:t>conglomertado</a:t>
            </a:r>
            <a:r>
              <a:rPr lang="es-ES" sz="1200" noProof="0" dirty="0">
                <a:latin typeface="Arial" panose="020B0604020202020204" pitchFamily="34" charset="0"/>
                <a:ea typeface="Times New Roman"/>
                <a:cs typeface="Arial" panose="020B0604020202020204" pitchFamily="34" charset="0"/>
                <a:sym typeface="Times New Roman"/>
              </a:rPr>
              <a:t> de casos pueden aparecer en las redes sociales.  </a:t>
            </a:r>
          </a:p>
          <a:p>
            <a:pPr marL="457200" marR="0" lvl="1" indent="0" algn="l" defTabSz="914400" rtl="0" eaLnBrk="1" fontAlgn="auto" latinLnBrk="0" hangingPunct="1">
              <a:lnSpc>
                <a:spcPct val="115000"/>
              </a:lnSpc>
              <a:spcBef>
                <a:spcPts val="600"/>
              </a:spcBef>
              <a:spcAft>
                <a:spcPts val="0"/>
              </a:spcAft>
              <a:buClr>
                <a:srgbClr val="000000"/>
              </a:buClr>
              <a:buSzPts val="1400"/>
              <a:buFont typeface="Courier New" panose="02070309020205020404" pitchFamily="49" charset="0"/>
              <a:buNone/>
              <a:tabLst/>
              <a:defRPr/>
            </a:pPr>
            <a:r>
              <a:rPr lang="es-ES" sz="1200" noProof="0" dirty="0">
                <a:latin typeface="Arial" panose="020B0604020202020204" pitchFamily="34" charset="0"/>
                <a:ea typeface="Times New Roman"/>
                <a:cs typeface="Arial" panose="020B0604020202020204" pitchFamily="34" charset="0"/>
                <a:sym typeface="Times New Roman"/>
              </a:rPr>
              <a:t> </a:t>
            </a:r>
          </a:p>
          <a:p>
            <a:pPr marL="171450" marR="0" lvl="0" indent="-171450" algn="l" rtl="0">
              <a:lnSpc>
                <a:spcPct val="115000"/>
              </a:lnSpc>
              <a:spcBef>
                <a:spcPts val="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El personal de salud pública debe investigar estos informes, especialmente si recibe varios informes de distintas fuentes.</a:t>
            </a:r>
          </a:p>
          <a:p>
            <a:pPr marL="171450" marR="0" lvl="0" indent="-171450" algn="l" rtl="0">
              <a:lnSpc>
                <a:spcPct val="115000"/>
              </a:lnSpc>
              <a:spcBef>
                <a:spcPts val="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¿Conoce algún ejemplo en el que </a:t>
            </a:r>
            <a:r>
              <a:rPr lang="es-ES" sz="1200" b="1" noProof="0" dirty="0">
                <a:latin typeface="Arial" panose="020B0604020202020204" pitchFamily="34" charset="0"/>
                <a:ea typeface="Times New Roman"/>
                <a:cs typeface="Arial" panose="020B0604020202020204" pitchFamily="34" charset="0"/>
                <a:sym typeface="Times New Roman"/>
              </a:rPr>
              <a:t>un clínico </a:t>
            </a:r>
            <a:r>
              <a:rPr lang="es-ES" sz="1200" noProof="0" dirty="0">
                <a:latin typeface="Arial" panose="020B0604020202020204" pitchFamily="34" charset="0"/>
                <a:ea typeface="Times New Roman"/>
                <a:cs typeface="Arial" panose="020B0604020202020204" pitchFamily="34" charset="0"/>
                <a:sym typeface="Times New Roman"/>
              </a:rPr>
              <a:t>o un </a:t>
            </a:r>
            <a:r>
              <a:rPr lang="es-ES" sz="1200" b="1" noProof="0" dirty="0">
                <a:latin typeface="Arial" panose="020B0604020202020204" pitchFamily="34" charset="0"/>
                <a:ea typeface="Times New Roman"/>
                <a:cs typeface="Arial" panose="020B0604020202020204" pitchFamily="34" charset="0"/>
                <a:sym typeface="Times New Roman"/>
              </a:rPr>
              <a:t>veterinario </a:t>
            </a:r>
            <a:r>
              <a:rPr lang="es-ES" sz="1200" noProof="0" dirty="0">
                <a:latin typeface="Arial" panose="020B0604020202020204" pitchFamily="34" charset="0"/>
                <a:ea typeface="Times New Roman"/>
                <a:cs typeface="Arial" panose="020B0604020202020204" pitchFamily="34" charset="0"/>
                <a:sym typeface="Times New Roman"/>
              </a:rPr>
              <a:t>haya observado un único caso inusual o un aumento de casos de una enfermedad específica en el distrito?</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cs typeface="Arial" panose="020B0604020202020204" pitchFamily="34" charset="0"/>
                <a:sym typeface="Times New Roman"/>
              </a:rPr>
              <a:t>Acuse recibo de la</a:t>
            </a:r>
            <a:r>
              <a:rPr lang="es-ES" sz="1200" noProof="0" dirty="0">
                <a:latin typeface="Arial" panose="020B0604020202020204" pitchFamily="34" charset="0"/>
                <a:cs typeface="Arial" panose="020B0604020202020204" pitchFamily="34" charset="0"/>
                <a:sym typeface="Times New Roman"/>
              </a:rPr>
              <a:t>(s) respuesta(s). </a:t>
            </a:r>
          </a:p>
          <a:p>
            <a:pPr marL="171450" marR="0" lvl="0" indent="-171450" algn="l" rtl="0">
              <a:lnSpc>
                <a:spcPct val="115000"/>
              </a:lnSpc>
              <a:spcBef>
                <a:spcPts val="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¿Conoce algún caso en el que </a:t>
            </a:r>
            <a:r>
              <a:rPr lang="es-ES" sz="1200" b="1" noProof="0" dirty="0">
                <a:latin typeface="Arial" panose="020B0604020202020204" pitchFamily="34" charset="0"/>
                <a:ea typeface="Times New Roman"/>
                <a:cs typeface="Arial" panose="020B0604020202020204" pitchFamily="34" charset="0"/>
                <a:sym typeface="Times New Roman"/>
              </a:rPr>
              <a:t>los medios de comunicación </a:t>
            </a:r>
            <a:r>
              <a:rPr lang="es-ES" sz="1200" noProof="0" dirty="0">
                <a:latin typeface="Arial" panose="020B0604020202020204" pitchFamily="34" charset="0"/>
                <a:ea typeface="Times New Roman"/>
                <a:cs typeface="Arial" panose="020B0604020202020204" pitchFamily="34" charset="0"/>
                <a:sym typeface="Times New Roman"/>
              </a:rPr>
              <a:t>hayan manifestado su preocupación por una enfermedad que los responsables sanitarios desconocían en su distrito? </a:t>
            </a:r>
          </a:p>
          <a:p>
            <a:pPr marL="171450" marR="0" lvl="0" indent="-171450" algn="l" rtl="0">
              <a:lnSpc>
                <a:spcPct val="115000"/>
              </a:lnSpc>
              <a:spcBef>
                <a:spcPts val="0"/>
              </a:spcBef>
              <a:spcAft>
                <a:spcPts val="0"/>
              </a:spcAft>
              <a:buFont typeface="Wingdings" panose="05000000000000000000" pitchFamily="2" charset="2"/>
              <a:buChar char="§"/>
            </a:pPr>
            <a:endParaRPr lang="es-ES" sz="1200" noProof="0" dirty="0">
              <a:latin typeface="Arial" panose="020B0604020202020204" pitchFamily="34" charset="0"/>
              <a:cs typeface="Arial" panose="020B0604020202020204" pitchFamily="34" charset="0"/>
              <a:sym typeface="Times New Roman"/>
            </a:endParaRPr>
          </a:p>
          <a:p>
            <a:pPr marL="171450" marR="0" lvl="0" indent="-171450" algn="l" defTabSz="914400" rtl="0" eaLnBrk="1" fontAlgn="auto" latinLnBrk="0" hangingPunct="1">
              <a:lnSpc>
                <a:spcPct val="115000"/>
              </a:lnSpc>
              <a:spcBef>
                <a:spcPts val="0"/>
              </a:spcBef>
              <a:spcAft>
                <a:spcPts val="0"/>
              </a:spcAft>
              <a:buClr>
                <a:srgbClr val="000000"/>
              </a:buClr>
              <a:buSzPts val="1400"/>
              <a:buFont typeface="Wingdings" panose="05000000000000000000" pitchFamily="2" charset="2"/>
              <a:buChar char="§"/>
              <a:tabLst/>
              <a:defRPr/>
            </a:pPr>
            <a:r>
              <a:rPr lang="es-ES" sz="1200" b="1" u="sng" noProof="0" dirty="0">
                <a:latin typeface="Arial" panose="020B0604020202020204" pitchFamily="34" charset="0"/>
                <a:cs typeface="Arial" panose="020B0604020202020204" pitchFamily="34" charset="0"/>
                <a:sym typeface="Times New Roman"/>
              </a:rPr>
              <a:t>Acuse recibo de la</a:t>
            </a:r>
            <a:r>
              <a:rPr lang="es-ES" sz="1200" noProof="0" dirty="0">
                <a:latin typeface="Arial" panose="020B0604020202020204" pitchFamily="34" charset="0"/>
                <a:cs typeface="Arial" panose="020B0604020202020204" pitchFamily="34" charset="0"/>
                <a:sym typeface="Times New Roman"/>
              </a:rPr>
              <a:t>(s) respuesta(s). </a:t>
            </a:r>
          </a:p>
        </p:txBody>
      </p:sp>
      <p:sp>
        <p:nvSpPr>
          <p:cNvPr id="327" name="Google Shape;327;p8: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8</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9:notes"/>
          <p:cNvSpPr>
            <a:spLocks noGrp="1" noRot="1" noChangeAspect="1"/>
          </p:cNvSpPr>
          <p:nvPr>
            <p:ph type="sldImg" idx="2"/>
          </p:nvPr>
        </p:nvSpPr>
        <p:spPr>
          <a:xfrm>
            <a:off x="409575" y="698500"/>
            <a:ext cx="6192838"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s-GT"/>
          </a:p>
        </p:txBody>
      </p:sp>
      <p:sp>
        <p:nvSpPr>
          <p:cNvPr id="333" name="Google Shape;333;p9:notes"/>
          <p:cNvSpPr txBox="1">
            <a:spLocks noGrp="1"/>
          </p:cNvSpPr>
          <p:nvPr>
            <p:ph type="body" idx="1"/>
          </p:nvPr>
        </p:nvSpPr>
        <p:spPr>
          <a:xfrm>
            <a:off x="701675" y="4416425"/>
            <a:ext cx="5607050" cy="4181475"/>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s-ES" sz="1200" b="1" noProof="0" dirty="0">
                <a:latin typeface="Arial" panose="020B0604020202020204" pitchFamily="34" charset="0"/>
                <a:ea typeface="Arial"/>
                <a:cs typeface="Arial" panose="020B0604020202020204" pitchFamily="34" charset="0"/>
                <a:sym typeface="Arial"/>
              </a:rPr>
              <a:t>Notas del instructor:</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i="0"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Supongamos que encontramos un aumento de casos (un posible brote) por uno de los métodos que acabamos de comentar. ¿Deberíamos investigar? </a:t>
            </a:r>
            <a:r>
              <a:rPr lang="es-ES" sz="1200" b="1" noProof="0" dirty="0">
                <a:latin typeface="Arial" panose="020B0604020202020204" pitchFamily="34" charset="0"/>
                <a:ea typeface="Arial"/>
                <a:cs typeface="Arial" panose="020B0604020202020204" pitchFamily="34" charset="0"/>
                <a:sym typeface="Arial"/>
              </a:rPr>
              <a:t>&lt;CLICK&gt; </a:t>
            </a:r>
          </a:p>
          <a:p>
            <a:pPr marL="171450" marR="0" lvl="0" indent="-171450" algn="l" rtl="0">
              <a:lnSpc>
                <a:spcPct val="115000"/>
              </a:lnSpc>
              <a:spcBef>
                <a:spcPts val="600"/>
              </a:spcBef>
              <a:spcAft>
                <a:spcPts val="0"/>
              </a:spcAft>
              <a:buFont typeface="Wingdings" panose="05000000000000000000" pitchFamily="2" charset="2"/>
              <a:buChar char="§"/>
            </a:pPr>
            <a:endParaRPr lang="es-ES" sz="1200" b="1" noProof="0" dirty="0">
              <a:latin typeface="Arial" panose="020B0604020202020204" pitchFamily="34" charset="0"/>
              <a:ea typeface="Arial"/>
              <a:cs typeface="Arial" panose="020B0604020202020204" pitchFamily="34" charset="0"/>
              <a:sym typeface="Arial"/>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factores relacionados con la enfermedad podrían influir en la decisión de los trabajadores de salud pública de investigar un brote?</a:t>
            </a:r>
          </a:p>
          <a:p>
            <a:pPr marL="171450" marR="0" lvl="0" indent="-171450" algn="l" rtl="0">
              <a:lnSpc>
                <a:spcPct val="115000"/>
              </a:lnSpc>
              <a:spcBef>
                <a:spcPts val="600"/>
              </a:spcBef>
              <a:spcAft>
                <a:spcPts val="0"/>
              </a:spcAft>
              <a:buFont typeface="Wingdings" panose="05000000000000000000" pitchFamily="2" charset="2"/>
              <a:buChar char="§"/>
            </a:pPr>
            <a:endParaRPr lang="es-ES" sz="1200"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v"/>
            </a:pPr>
            <a:r>
              <a:rPr lang="es-ES" sz="1200" b="1" i="1" noProof="0" dirty="0">
                <a:latin typeface="Arial" panose="020B0604020202020204" pitchFamily="34" charset="0"/>
                <a:ea typeface="Times New Roman"/>
                <a:cs typeface="Arial" panose="020B0604020202020204" pitchFamily="34" charset="0"/>
                <a:sym typeface="Times New Roman"/>
              </a:rPr>
              <a:t>Escriba las sugerencias en una hoja del rotafolio y compárelas con la información de esta diapositiva &lt;CLICK&gt;.</a:t>
            </a:r>
          </a:p>
          <a:p>
            <a:pPr marL="171450" marR="0" lvl="0" indent="-171450" algn="l" rtl="0">
              <a:lnSpc>
                <a:spcPct val="115000"/>
              </a:lnSpc>
              <a:spcBef>
                <a:spcPts val="600"/>
              </a:spcBef>
              <a:spcAft>
                <a:spcPts val="0"/>
              </a:spcAft>
              <a:buFont typeface="Wingdings" panose="05000000000000000000" pitchFamily="2" charset="2"/>
              <a:buChar char="v"/>
            </a:pPr>
            <a:endParaRPr lang="es-ES" sz="1200" b="1" i="1" noProof="0" dirty="0">
              <a:latin typeface="Arial" panose="020B0604020202020204" pitchFamily="34" charset="0"/>
              <a:ea typeface="Arial"/>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Arial"/>
                <a:cs typeface="Arial" panose="020B0604020202020204" pitchFamily="34" charset="0"/>
                <a:sym typeface="Arial"/>
              </a:rPr>
              <a:t>Pregunte: </a:t>
            </a:r>
            <a:r>
              <a:rPr lang="es-ES" sz="1200" noProof="0" dirty="0">
                <a:latin typeface="Arial" panose="020B0604020202020204" pitchFamily="34" charset="0"/>
                <a:ea typeface="Times New Roman"/>
                <a:cs typeface="Arial" panose="020B0604020202020204" pitchFamily="34" charset="0"/>
                <a:sym typeface="Times New Roman"/>
              </a:rPr>
              <a:t>¿Qué factores de los Ministerios de Sanidad, Agricultura y Medio Ambiente cree que influyen en que los trabajadores de salud pública investiguen un brote?</a:t>
            </a:r>
          </a:p>
          <a:p>
            <a:pPr marL="171450" marR="0" lvl="0" indent="-171450" algn="l" rtl="0">
              <a:lnSpc>
                <a:spcPct val="115000"/>
              </a:lnSpc>
              <a:spcBef>
                <a:spcPts val="600"/>
              </a:spcBef>
              <a:spcAft>
                <a:spcPts val="0"/>
              </a:spcAft>
              <a:buFont typeface="Wingdings" panose="05000000000000000000" pitchFamily="2" charset="2"/>
              <a:buChar char="§"/>
            </a:pPr>
            <a:endParaRPr lang="es-ES" sz="1200" noProof="0" dirty="0">
              <a:latin typeface="Arial" panose="020B0604020202020204" pitchFamily="34" charset="0"/>
              <a:ea typeface="Times New Roman"/>
              <a:cs typeface="Arial" panose="020B0604020202020204" pitchFamily="34" charset="0"/>
              <a:sym typeface="Times New Roman"/>
            </a:endParaRPr>
          </a:p>
          <a:p>
            <a:pPr marL="171450" marR="0" lvl="0" indent="-171450" algn="l" rtl="0">
              <a:lnSpc>
                <a:spcPct val="115000"/>
              </a:lnSpc>
              <a:spcBef>
                <a:spcPts val="600"/>
              </a:spcBef>
              <a:spcAft>
                <a:spcPts val="0"/>
              </a:spcAft>
              <a:buFont typeface="Wingdings" panose="05000000000000000000" pitchFamily="2" charset="2"/>
              <a:buChar char="§"/>
            </a:pPr>
            <a:r>
              <a:rPr lang="es-ES" sz="1200" b="1" u="sng" noProof="0" dirty="0">
                <a:latin typeface="Arial" panose="020B0604020202020204" pitchFamily="34" charset="0"/>
                <a:ea typeface="Times New Roman"/>
                <a:cs typeface="Arial" panose="020B0604020202020204" pitchFamily="34" charset="0"/>
                <a:sym typeface="Times New Roman"/>
              </a:rPr>
              <a:t>Diga: </a:t>
            </a:r>
            <a:r>
              <a:rPr lang="es-ES" sz="1200" noProof="0" dirty="0">
                <a:latin typeface="Arial" panose="020B0604020202020204" pitchFamily="34" charset="0"/>
                <a:ea typeface="Times New Roman"/>
                <a:cs typeface="Arial" panose="020B0604020202020204" pitchFamily="34" charset="0"/>
                <a:sym typeface="Times New Roman"/>
              </a:rPr>
              <a:t>La respuesta a un posible brote dependerá de factores relacionados con la enfermedad, así como de factores de su centro de salud, del distrito o de los ministerios nacionales de Salud, Agricultura y Medio Ambiente. La evaluación de cada </a:t>
            </a:r>
            <a:r>
              <a:rPr lang="es-MX" sz="1200" noProof="0" dirty="0">
                <a:latin typeface="Arial" panose="020B0604020202020204" pitchFamily="34" charset="0"/>
                <a:ea typeface="Times New Roman"/>
                <a:cs typeface="Arial" panose="020B0604020202020204" pitchFamily="34" charset="0"/>
                <a:sym typeface="Times New Roman"/>
              </a:rPr>
              <a:t>factor ayuda a determinar cuándo es necesaria una investigación y qué situaciones deben recibir la máxima prioridad en la</a:t>
            </a:r>
            <a:r>
              <a:rPr lang="es-ES" sz="1200" noProof="0" dirty="0">
                <a:latin typeface="Arial" panose="020B0604020202020204" pitchFamily="34" charset="0"/>
                <a:ea typeface="Times New Roman"/>
                <a:cs typeface="Arial" panose="020B0604020202020204" pitchFamily="34" charset="0"/>
                <a:sym typeface="Times New Roman"/>
              </a:rPr>
              <a:t> investigación.</a:t>
            </a:r>
          </a:p>
          <a:p>
            <a:pPr marL="0" lvl="0" indent="0" algn="l" rtl="0">
              <a:spcBef>
                <a:spcPts val="1560"/>
              </a:spcBef>
              <a:spcAft>
                <a:spcPts val="0"/>
              </a:spcAft>
              <a:buNone/>
            </a:pPr>
            <a:endParaRPr lang="es-ES" noProof="0" dirty="0"/>
          </a:p>
        </p:txBody>
      </p:sp>
      <p:sp>
        <p:nvSpPr>
          <p:cNvPr id="334" name="Google Shape;334;p9:notes"/>
          <p:cNvSpPr txBox="1">
            <a:spLocks noGrp="1"/>
          </p:cNvSpPr>
          <p:nvPr>
            <p:ph type="sldNum" idx="12"/>
          </p:nvPr>
        </p:nvSpPr>
        <p:spPr>
          <a:xfrm>
            <a:off x="3970338" y="8829675"/>
            <a:ext cx="3038475" cy="465138"/>
          </a:xfrm>
          <a:prstGeom prst="rect">
            <a:avLst/>
          </a:prstGeom>
          <a:noFill/>
          <a:ln>
            <a:noFill/>
          </a:ln>
        </p:spPr>
        <p:txBody>
          <a:bodyPr spcFirstLastPara="1" wrap="square" lIns="93150" tIns="46575" rIns="93150" bIns="4657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t>9</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27704393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9" name="TextBox 8">
            <a:extLst>
              <a:ext uri="{FF2B5EF4-FFF2-40B4-BE49-F238E27FC236}">
                <a16:creationId xmlns:a16="http://schemas.microsoft.com/office/drawing/2014/main" id="{27AA0587-7AF1-8ABF-32C8-6EB1A4DBB0D3}"/>
              </a:ext>
            </a:extLst>
          </p:cNvPr>
          <p:cNvSpPr txBox="1"/>
          <p:nvPr userDrawn="1"/>
        </p:nvSpPr>
        <p:spPr>
          <a:xfrm>
            <a:off x="871452" y="389258"/>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Learning Objectives</a:t>
            </a:r>
            <a:endParaRPr lang="en-US"/>
          </a:p>
        </p:txBody>
      </p:sp>
    </p:spTree>
    <p:extLst>
      <p:ext uri="{BB962C8B-B14F-4D97-AF65-F5344CB8AC3E}">
        <p14:creationId xmlns:p14="http://schemas.microsoft.com/office/powerpoint/2010/main" val="49041949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05090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30597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40745449"/>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635550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2804557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6725939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3588617"/>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570759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59340091"/>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53320233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77714405"/>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67341192"/>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64445888"/>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061510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218633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1775248"/>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668523563"/>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pPr marL="0" lvl="0" indent="0" algn="l" rtl="0">
              <a:spcBef>
                <a:spcPts val="0"/>
              </a:spcBef>
              <a:spcAft>
                <a:spcPts val="0"/>
              </a:spcAft>
              <a:buNone/>
            </a:pPr>
            <a:fld id="{00000000-1234-1234-1234-123412341234}"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36517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825133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339398625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851773"/>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613464521"/>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478020987"/>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962043430"/>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752759455"/>
      </p:ext>
    </p:extLst>
  </p:cSld>
  <p:clrMapOvr>
    <a:masterClrMapping/>
  </p:clrMapOvr>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0167102"/>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969150851"/>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899296192"/>
      </p:ext>
    </p:extLst>
  </p:cSld>
  <p:clrMapOvr>
    <a:masterClrMapping/>
  </p:clrMapOvr>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Arial"/>
              <a:ea typeface="+mn-ea"/>
              <a:cs typeface="+mn-cs"/>
            </a:endParaRPr>
          </a:p>
          <a:p>
            <a:pPr lvl="0"/>
            <a:endParaRPr lang="en-US"/>
          </a:p>
          <a:p>
            <a:pPr lvl="0"/>
            <a:endParaRPr lang="en-US"/>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217191D-AC48-87D0-3F3C-093BBAE15283}"/>
              </a:ext>
            </a:extLst>
          </p:cNvPr>
          <p:cNvSpPr txBox="1"/>
          <p:nvPr userDrawn="1"/>
        </p:nvSpPr>
        <p:spPr>
          <a:xfrm>
            <a:off x="871452" y="389258"/>
            <a:ext cx="10515600" cy="769441"/>
          </a:xfrm>
          <a:prstGeom prst="rect">
            <a:avLst/>
          </a:prstGeom>
          <a:noFill/>
        </p:spPr>
        <p:txBody>
          <a:bodyPr wrap="square">
            <a:spAutoFit/>
          </a:bodyPr>
          <a:lstStyle/>
          <a:p>
            <a:r>
              <a:rPr kumimoji="0" lang="en-US" sz="4400" b="0" i="0" u="none" strike="noStrike" kern="1200" cap="none" spc="0" normalizeH="0" baseline="0" noProof="0">
                <a:ln>
                  <a:noFill/>
                </a:ln>
                <a:solidFill>
                  <a:schemeClr val="tx1"/>
                </a:solidFill>
                <a:effectLst/>
                <a:uLnTx/>
                <a:uFillTx/>
                <a:latin typeface="Franklin Gothic Medium"/>
                <a:ea typeface="+mj-ea"/>
                <a:cs typeface="+mj-cs"/>
              </a:rPr>
              <a:t>Learning Objectives</a:t>
            </a:r>
            <a:endParaRPr lang="en-US"/>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70941756"/>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Layout 2">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F0EA78A-3525-BF76-38EA-9174EA874D3E}"/>
              </a:ext>
            </a:extLst>
          </p:cNvPr>
          <p:cNvPicPr/>
          <p:nvPr/>
        </p:nvPicPr>
        <p:blipFill>
          <a:blip r:embed="rId2">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3" name="Title 1">
            <a:extLst>
              <a:ext uri="{FF2B5EF4-FFF2-40B4-BE49-F238E27FC236}">
                <a16:creationId xmlns:a16="http://schemas.microsoft.com/office/drawing/2014/main" id="{10C33DCE-6D10-C7E0-B011-A3D1B3304D3C}"/>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381292497"/>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2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F0EA78A-3525-BF76-38EA-9174EA874D3E}"/>
              </a:ext>
            </a:extLst>
          </p:cNvPr>
          <p:cNvPicPr/>
          <p:nvPr/>
        </p:nvPicPr>
        <p:blipFill>
          <a:blip r:embed="rId2">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
        <p:nvSpPr>
          <p:cNvPr id="3" name="Title 1">
            <a:extLst>
              <a:ext uri="{FF2B5EF4-FFF2-40B4-BE49-F238E27FC236}">
                <a16:creationId xmlns:a16="http://schemas.microsoft.com/office/drawing/2014/main" id="{7F1A0760-D404-CF25-2BB3-66E38CAB880B}"/>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54991181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3444918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3777774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44955904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23383670"/>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61962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8326"/>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488874733"/>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1627214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847449"/>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 id="2147483751" r:id="rId29"/>
    <p:sldLayoutId id="2147483752" r:id="rId30"/>
    <p:sldLayoutId id="2147483753" r:id="rId31"/>
    <p:sldLayoutId id="2147483754" r:id="rId32"/>
    <p:sldLayoutId id="2147483755" r:id="rId33"/>
    <p:sldLayoutId id="2147483756" r:id="rId34"/>
    <p:sldLayoutId id="2147483757" r:id="rId35"/>
    <p:sldLayoutId id="2147483668" r:id="rId36"/>
    <p:sldLayoutId id="2147483684" r:id="rId37"/>
    <p:sldLayoutId id="2147483685" r:id="rId3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1.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1.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1.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
          <p:cNvSpPr txBox="1">
            <a:spLocks noGrp="1"/>
          </p:cNvSpPr>
          <p:nvPr>
            <p:ph type="body" sz="quarter" idx="17"/>
          </p:nvPr>
        </p:nvSpPr>
        <p:spPr>
          <a:xfrm>
            <a:off x="518159" y="2110490"/>
            <a:ext cx="8708967" cy="15885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es-ES" dirty="0"/>
              <a:t>Investigación de brotes Parte 1: Cómo reconocer un brote</a:t>
            </a:r>
          </a:p>
        </p:txBody>
      </p:sp>
      <p:sp>
        <p:nvSpPr>
          <p:cNvPr id="254" name="Google Shape;254;p1"/>
          <p:cNvSpPr txBox="1">
            <a:spLocks noGrp="1"/>
          </p:cNvSpPr>
          <p:nvPr>
            <p:ph type="body" sz="quarter" idx="16"/>
          </p:nvPr>
        </p:nvSpPr>
        <p:spPr>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Clr>
                <a:schemeClr val="dk1"/>
              </a:buClr>
              <a:buSzPts val="2800"/>
              <a:buNone/>
            </a:pPr>
            <a:r>
              <a:rPr lang="es-ES" dirty="0"/>
              <a:t>Taller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5" name="Google Shape;345;p1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87020" lvl="0" indent="-287020" algn="l" rtl="0">
              <a:lnSpc>
                <a:spcPct val="100000"/>
              </a:lnSpc>
              <a:spcBef>
                <a:spcPts val="0"/>
              </a:spcBef>
              <a:spcAft>
                <a:spcPts val="0"/>
              </a:spcAft>
              <a:buClr>
                <a:schemeClr val="dk1"/>
              </a:buClr>
              <a:buSzPts val="2800"/>
              <a:buChar char="•"/>
            </a:pPr>
            <a:r>
              <a:rPr lang="es-ES" dirty="0"/>
              <a:t>Identificar, prevenir y controlar la enfermedad</a:t>
            </a:r>
          </a:p>
          <a:p>
            <a:pPr marL="287020" lvl="0" indent="-287020" algn="l" rtl="0">
              <a:lnSpc>
                <a:spcPct val="100000"/>
              </a:lnSpc>
              <a:spcBef>
                <a:spcPts val="1700"/>
              </a:spcBef>
              <a:spcAft>
                <a:spcPts val="0"/>
              </a:spcAft>
              <a:buClr>
                <a:schemeClr val="dk1"/>
              </a:buClr>
              <a:buSzPts val="2800"/>
              <a:buChar char="•"/>
            </a:pPr>
            <a:r>
              <a:rPr lang="es-ES" dirty="0"/>
              <a:t>Caracterizar un problema de salud pública</a:t>
            </a:r>
          </a:p>
          <a:p>
            <a:pPr marL="287020" lvl="0" indent="-287020" algn="l" rtl="0">
              <a:lnSpc>
                <a:spcPct val="100000"/>
              </a:lnSpc>
              <a:spcBef>
                <a:spcPts val="1700"/>
              </a:spcBef>
              <a:spcAft>
                <a:spcPts val="0"/>
              </a:spcAft>
              <a:buClr>
                <a:schemeClr val="dk1"/>
              </a:buClr>
              <a:buSzPts val="2800"/>
              <a:buChar char="•"/>
            </a:pPr>
            <a:r>
              <a:rPr lang="es-ES" dirty="0"/>
              <a:t>Investigar y responder a preguntas científicas</a:t>
            </a:r>
          </a:p>
          <a:p>
            <a:pPr marL="287020" lvl="0" indent="-287020" algn="l" rtl="0">
              <a:lnSpc>
                <a:spcPct val="100000"/>
              </a:lnSpc>
              <a:spcBef>
                <a:spcPts val="1700"/>
              </a:spcBef>
              <a:spcAft>
                <a:spcPts val="0"/>
              </a:spcAft>
              <a:buClr>
                <a:schemeClr val="dk1"/>
              </a:buClr>
              <a:buSzPts val="2800"/>
              <a:buChar char="•"/>
            </a:pPr>
            <a:r>
              <a:rPr lang="es-ES" dirty="0"/>
              <a:t>Por razones políticas o jurídicas</a:t>
            </a:r>
          </a:p>
          <a:p>
            <a:pPr marL="287020" lvl="0" indent="-287020" algn="l" rtl="0">
              <a:lnSpc>
                <a:spcPct val="100000"/>
              </a:lnSpc>
              <a:spcBef>
                <a:spcPts val="1700"/>
              </a:spcBef>
              <a:spcAft>
                <a:spcPts val="0"/>
              </a:spcAft>
              <a:buClr>
                <a:schemeClr val="dk1"/>
              </a:buClr>
              <a:buSzPts val="2800"/>
              <a:buChar char="•"/>
            </a:pPr>
            <a:r>
              <a:rPr lang="es-ES" dirty="0"/>
              <a:t>Formar al personal en métodos de investigación de brotes</a:t>
            </a:r>
          </a:p>
        </p:txBody>
      </p:sp>
      <p:sp>
        <p:nvSpPr>
          <p:cNvPr id="2" name="Title 1">
            <a:extLst>
              <a:ext uri="{FF2B5EF4-FFF2-40B4-BE49-F238E27FC236}">
                <a16:creationId xmlns:a16="http://schemas.microsoft.com/office/drawing/2014/main" id="{CDC8338E-1224-50B0-827E-6FA7C59B39D6}"/>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¿Por qué investigar?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E2AAA60-D3C3-D523-F0AA-EE65B244EB2D}"/>
              </a:ext>
            </a:extLst>
          </p:cNvPr>
          <p:cNvSpPr>
            <a:spLocks noGrp="1"/>
          </p:cNvSpPr>
          <p:nvPr>
            <p:ph sz="half" idx="2"/>
          </p:nvPr>
        </p:nvSpPr>
        <p:spPr>
          <a:xfrm>
            <a:off x="838200" y="1478857"/>
            <a:ext cx="4081670" cy="4639309"/>
          </a:xfrm>
        </p:spPr>
        <p:txBody>
          <a:bodyPr/>
          <a:lstStyle/>
          <a:p>
            <a:r>
              <a:rPr lang="es-ES" dirty="0"/>
              <a:t>¿Cuáles son algunos ejemplos de </a:t>
            </a:r>
            <a:br>
              <a:rPr lang="es-ES" dirty="0"/>
            </a:br>
            <a:r>
              <a:rPr lang="es-ES" dirty="0"/>
              <a:t>agentes causales?</a:t>
            </a:r>
          </a:p>
          <a:p>
            <a:r>
              <a:rPr lang="es-ES" dirty="0"/>
              <a:t>¿Cuáles son algunos ejemplos de modos </a:t>
            </a:r>
            <a:br>
              <a:rPr lang="es-ES" dirty="0"/>
            </a:br>
            <a:r>
              <a:rPr lang="es-ES" dirty="0"/>
              <a:t>de transmisión?</a:t>
            </a:r>
          </a:p>
        </p:txBody>
      </p:sp>
      <p:pic>
        <p:nvPicPr>
          <p:cNvPr id="1026" name="Picture 2">
            <a:extLst>
              <a:ext uri="{FF2B5EF4-FFF2-40B4-BE49-F238E27FC236}">
                <a16:creationId xmlns:a16="http://schemas.microsoft.com/office/drawing/2014/main" id="{F93F834C-7988-B3D3-C2CA-33C3CD1715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9650" y="1534563"/>
            <a:ext cx="6037195" cy="45278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45BD02B-F0EB-C2F1-21EF-CF969868CFAF}"/>
              </a:ext>
            </a:extLst>
          </p:cNvPr>
          <p:cNvSpPr txBox="1">
            <a:spLocks/>
          </p:cNvSpPr>
          <p:nvPr/>
        </p:nvSpPr>
        <p:spPr>
          <a:xfrm>
            <a:off x="838200" y="0"/>
            <a:ext cx="10515600"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Cada investigación de un brote </a:t>
            </a:r>
            <a:br>
              <a:rPr lang="es-ES" dirty="0"/>
            </a:br>
            <a:r>
              <a:rPr lang="es-ES" dirty="0"/>
              <a:t>es diferente</a:t>
            </a:r>
          </a:p>
        </p:txBody>
      </p:sp>
    </p:spTree>
    <p:extLst>
      <p:ext uri="{BB962C8B-B14F-4D97-AF65-F5344CB8AC3E}">
        <p14:creationId xmlns:p14="http://schemas.microsoft.com/office/powerpoint/2010/main" val="1617715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graphicFrame>
        <p:nvGraphicFramePr>
          <p:cNvPr id="352" name="Google Shape;352;p11"/>
          <p:cNvGraphicFramePr/>
          <p:nvPr>
            <p:extLst>
              <p:ext uri="{D42A27DB-BD31-4B8C-83A1-F6EECF244321}">
                <p14:modId xmlns:p14="http://schemas.microsoft.com/office/powerpoint/2010/main" val="1357731852"/>
              </p:ext>
            </p:extLst>
          </p:nvPr>
        </p:nvGraphicFramePr>
        <p:xfrm>
          <a:off x="31895" y="1624263"/>
          <a:ext cx="11961626" cy="4038925"/>
        </p:xfrm>
        <a:graphic>
          <a:graphicData uri="http://schemas.openxmlformats.org/drawingml/2006/table">
            <a:tbl>
              <a:tblPr firstRow="1" bandRow="1">
                <a:noFill/>
              </a:tblPr>
              <a:tblGrid>
                <a:gridCol w="2325519">
                  <a:extLst>
                    <a:ext uri="{9D8B030D-6E8A-4147-A177-3AD203B41FA5}">
                      <a16:colId xmlns:a16="http://schemas.microsoft.com/office/drawing/2014/main" val="20000"/>
                    </a:ext>
                  </a:extLst>
                </a:gridCol>
                <a:gridCol w="2820642">
                  <a:extLst>
                    <a:ext uri="{9D8B030D-6E8A-4147-A177-3AD203B41FA5}">
                      <a16:colId xmlns:a16="http://schemas.microsoft.com/office/drawing/2014/main" val="20001"/>
                    </a:ext>
                  </a:extLst>
                </a:gridCol>
                <a:gridCol w="3221665">
                  <a:extLst>
                    <a:ext uri="{9D8B030D-6E8A-4147-A177-3AD203B41FA5}">
                      <a16:colId xmlns:a16="http://schemas.microsoft.com/office/drawing/2014/main" val="20002"/>
                    </a:ext>
                  </a:extLst>
                </a:gridCol>
                <a:gridCol w="3593800">
                  <a:extLst>
                    <a:ext uri="{9D8B030D-6E8A-4147-A177-3AD203B41FA5}">
                      <a16:colId xmlns:a16="http://schemas.microsoft.com/office/drawing/2014/main" val="20003"/>
                    </a:ext>
                  </a:extLst>
                </a:gridCol>
              </a:tblGrid>
              <a:tr h="1135950">
                <a:tc rowSpan="2" gridSpan="2">
                  <a:txBody>
                    <a:bodyPr/>
                    <a:lstStyle/>
                    <a:p>
                      <a:pPr marL="0" marR="0" lvl="0" indent="0" algn="l" rtl="0">
                        <a:spcBef>
                          <a:spcPts val="0"/>
                        </a:spcBef>
                        <a:spcAft>
                          <a:spcPts val="0"/>
                        </a:spcAft>
                        <a:buNone/>
                      </a:pPr>
                      <a:endParaRPr lang="es-ES" sz="3200" noProof="0" dirty="0">
                        <a:solidFill>
                          <a:srgbClr val="000000"/>
                        </a:solidFill>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rowSpan="2" hMerge="1">
                  <a:txBody>
                    <a:bodyPr/>
                    <a:lstStyle/>
                    <a:p>
                      <a:endParaRPr lang="en-US"/>
                    </a:p>
                  </a:txBody>
                  <a:tcPr/>
                </a:tc>
                <a:tc gridSpan="2">
                  <a:txBody>
                    <a:bodyPr/>
                    <a:lstStyle/>
                    <a:p>
                      <a:pPr marL="0" marR="0" lvl="0" indent="0" algn="ctr" rtl="0">
                        <a:spcBef>
                          <a:spcPts val="0"/>
                        </a:spcBef>
                        <a:spcAft>
                          <a:spcPts val="0"/>
                        </a:spcAft>
                        <a:buNone/>
                      </a:pPr>
                      <a:r>
                        <a:rPr lang="es-ES" sz="3200" b="0" noProof="0" dirty="0">
                          <a:solidFill>
                            <a:schemeClr val="dk1"/>
                          </a:solidFill>
                        </a:rPr>
                        <a:t>Si la fuente modo/transmisión es...</a:t>
                      </a:r>
                      <a:endParaRPr lang="es-ES" noProof="0"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0"/>
                  </a:ext>
                </a:extLst>
              </a:tr>
              <a:tr h="631075">
                <a:tc gridSpan="2" vMerge="1">
                  <a:txBody>
                    <a:bodyPr/>
                    <a:lstStyle/>
                    <a:p>
                      <a:endParaRPr lang="en-US"/>
                    </a:p>
                  </a:txBody>
                  <a:tcPr/>
                </a:tc>
                <a:tc hMerge="1" vMerge="1">
                  <a:txBody>
                    <a:bodyPr/>
                    <a:lstStyle/>
                    <a:p>
                      <a:endParaRPr lang="en-US"/>
                    </a:p>
                  </a:txBody>
                  <a:tcPr/>
                </a:tc>
                <a:tc>
                  <a:txBody>
                    <a:bodyPr/>
                    <a:lstStyle/>
                    <a:p>
                      <a:pPr marL="0" marR="0" lvl="0" indent="0" algn="ctr" rtl="0">
                        <a:spcBef>
                          <a:spcPts val="0"/>
                        </a:spcBef>
                        <a:spcAft>
                          <a:spcPts val="0"/>
                        </a:spcAft>
                        <a:buNone/>
                      </a:pPr>
                      <a:r>
                        <a:rPr lang="es-ES" sz="3200" b="1" noProof="0" dirty="0">
                          <a:solidFill>
                            <a:srgbClr val="000000"/>
                          </a:solidFill>
                        </a:rPr>
                        <a:t>Conocido</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3200" b="1" noProof="0" dirty="0">
                          <a:solidFill>
                            <a:srgbClr val="000000"/>
                          </a:solidFill>
                        </a:rPr>
                        <a:t>Desconocido</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1135950">
                <a:tc rowSpan="2">
                  <a:txBody>
                    <a:bodyPr/>
                    <a:lstStyle/>
                    <a:p>
                      <a:pPr marL="0" marR="0" lvl="0" indent="0" algn="ctr" rtl="0">
                        <a:spcBef>
                          <a:spcPts val="0"/>
                        </a:spcBef>
                        <a:spcAft>
                          <a:spcPts val="0"/>
                        </a:spcAft>
                        <a:buNone/>
                      </a:pPr>
                      <a:r>
                        <a:rPr lang="es-ES" sz="3200" b="0" noProof="0" dirty="0">
                          <a:solidFill>
                            <a:schemeClr val="dk1"/>
                          </a:solidFill>
                        </a:rPr>
                        <a:t>Si el agente causal es...</a:t>
                      </a:r>
                      <a:endParaRPr lang="es-ES" noProof="0" dirty="0"/>
                    </a:p>
                  </a:txBody>
                  <a:tcPr marL="91450" marR="91450" marT="45725" marB="45725"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a:txBody>
                    <a:bodyPr/>
                    <a:lstStyle/>
                    <a:p>
                      <a:pPr marL="0" marR="0" lvl="0" indent="0" algn="r" rtl="0">
                        <a:spcBef>
                          <a:spcPts val="0"/>
                        </a:spcBef>
                        <a:spcAft>
                          <a:spcPts val="0"/>
                        </a:spcAft>
                        <a:buNone/>
                      </a:pPr>
                      <a:r>
                        <a:rPr lang="es-ES" sz="3200" b="1" noProof="0" dirty="0"/>
                        <a:t>Conocido</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3200" b="1" noProof="0" dirty="0">
                          <a:solidFill>
                            <a:srgbClr val="00953A"/>
                          </a:solidFill>
                        </a:rPr>
                        <a:t>Controlar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s-ES" sz="3200" b="1" noProof="0" dirty="0">
                          <a:solidFill>
                            <a:srgbClr val="00953A"/>
                          </a:solidFill>
                        </a:rPr>
                        <a:t>Investigar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1135950">
                <a:tc vMerge="1">
                  <a:txBody>
                    <a:bodyPr/>
                    <a:lstStyle/>
                    <a:p>
                      <a:endParaRPr lang="en-US"/>
                    </a:p>
                  </a:txBody>
                  <a:tcPr/>
                </a:tc>
                <a:tc>
                  <a:txBody>
                    <a:bodyPr/>
                    <a:lstStyle/>
                    <a:p>
                      <a:pPr marL="0" marR="0" lvl="0" indent="0" algn="r" rtl="0">
                        <a:spcBef>
                          <a:spcPts val="0"/>
                        </a:spcBef>
                        <a:spcAft>
                          <a:spcPts val="0"/>
                        </a:spcAft>
                        <a:buNone/>
                      </a:pPr>
                      <a:r>
                        <a:rPr lang="es-ES" sz="3200" b="1" noProof="0" dirty="0"/>
                        <a:t>Desconocido</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3200" b="1" noProof="0" dirty="0">
                          <a:solidFill>
                            <a:srgbClr val="00953A"/>
                          </a:solidFill>
                        </a:rPr>
                        <a:t>Investigar &amp;</a:t>
                      </a:r>
                      <a:endParaRPr lang="es-ES" noProof="0" dirty="0"/>
                    </a:p>
                    <a:p>
                      <a:pPr marL="0" marR="0" lvl="0" indent="0" algn="ctr" rtl="0">
                        <a:spcBef>
                          <a:spcPts val="0"/>
                        </a:spcBef>
                        <a:spcAft>
                          <a:spcPts val="0"/>
                        </a:spcAft>
                        <a:buNone/>
                      </a:pPr>
                      <a:r>
                        <a:rPr lang="es-ES" sz="3200" b="1" noProof="0" dirty="0">
                          <a:solidFill>
                            <a:srgbClr val="00953A"/>
                          </a:solidFill>
                        </a:rPr>
                        <a:t>Controlar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s-ES" sz="3200" b="1" noProof="0" dirty="0">
                          <a:solidFill>
                            <a:srgbClr val="00953A"/>
                          </a:solidFill>
                        </a:rPr>
                        <a:t>Investigar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bl>
          </a:graphicData>
        </a:graphic>
      </p:graphicFrame>
      <p:sp>
        <p:nvSpPr>
          <p:cNvPr id="2" name="Title 1">
            <a:extLst>
              <a:ext uri="{FF2B5EF4-FFF2-40B4-BE49-F238E27FC236}">
                <a16:creationId xmlns:a16="http://schemas.microsoft.com/office/drawing/2014/main" id="{71906E1D-6EB9-ED77-A51F-53E6E4680427}"/>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Qué priorizar: ¿Investigar o controlar?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graphicFrame>
        <p:nvGraphicFramePr>
          <p:cNvPr id="364" name="Google Shape;364;p12"/>
          <p:cNvGraphicFramePr/>
          <p:nvPr>
            <p:extLst>
              <p:ext uri="{D42A27DB-BD31-4B8C-83A1-F6EECF244321}">
                <p14:modId xmlns:p14="http://schemas.microsoft.com/office/powerpoint/2010/main" val="158597688"/>
              </p:ext>
            </p:extLst>
          </p:nvPr>
        </p:nvGraphicFramePr>
        <p:xfrm>
          <a:off x="1633395" y="4284922"/>
          <a:ext cx="8231600" cy="2204997"/>
        </p:xfrm>
        <a:graphic>
          <a:graphicData uri="http://schemas.openxmlformats.org/drawingml/2006/table">
            <a:tbl>
              <a:tblPr firstRow="1" bandRow="1">
                <a:noFill/>
              </a:tblPr>
              <a:tblGrid>
                <a:gridCol w="1600350">
                  <a:extLst>
                    <a:ext uri="{9D8B030D-6E8A-4147-A177-3AD203B41FA5}">
                      <a16:colId xmlns:a16="http://schemas.microsoft.com/office/drawing/2014/main" val="20000"/>
                    </a:ext>
                  </a:extLst>
                </a:gridCol>
                <a:gridCol w="1582650">
                  <a:extLst>
                    <a:ext uri="{9D8B030D-6E8A-4147-A177-3AD203B41FA5}">
                      <a16:colId xmlns:a16="http://schemas.microsoft.com/office/drawing/2014/main" val="20001"/>
                    </a:ext>
                  </a:extLst>
                </a:gridCol>
                <a:gridCol w="2429600">
                  <a:extLst>
                    <a:ext uri="{9D8B030D-6E8A-4147-A177-3AD203B41FA5}">
                      <a16:colId xmlns:a16="http://schemas.microsoft.com/office/drawing/2014/main" val="20002"/>
                    </a:ext>
                  </a:extLst>
                </a:gridCol>
                <a:gridCol w="2619000">
                  <a:extLst>
                    <a:ext uri="{9D8B030D-6E8A-4147-A177-3AD203B41FA5}">
                      <a16:colId xmlns:a16="http://schemas.microsoft.com/office/drawing/2014/main" val="20003"/>
                    </a:ext>
                  </a:extLst>
                </a:gridCol>
              </a:tblGrid>
              <a:tr h="609174">
                <a:tc rowSpan="2" gridSpan="2">
                  <a:txBody>
                    <a:bodyPr/>
                    <a:lstStyle/>
                    <a:p>
                      <a:pPr marL="0" marR="0" lvl="0" indent="0" algn="l" rtl="0">
                        <a:spcBef>
                          <a:spcPts val="0"/>
                        </a:spcBef>
                        <a:spcAft>
                          <a:spcPts val="0"/>
                        </a:spcAft>
                        <a:buNone/>
                      </a:pPr>
                      <a:endParaRPr lang="es-ES" sz="1600" noProof="0" dirty="0">
                        <a:solidFill>
                          <a:srgbClr val="000000"/>
                        </a:solidFill>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rowSpan="2" hMerge="1">
                  <a:txBody>
                    <a:bodyPr/>
                    <a:lstStyle/>
                    <a:p>
                      <a:endParaRPr lang="en-US"/>
                    </a:p>
                  </a:txBody>
                  <a:tcPr/>
                </a:tc>
                <a:tc gridSpan="2">
                  <a:txBody>
                    <a:bodyPr/>
                    <a:lstStyle/>
                    <a:p>
                      <a:pPr marL="0" marR="0" lvl="0" indent="0" algn="ctr" rtl="0">
                        <a:spcBef>
                          <a:spcPts val="0"/>
                        </a:spcBef>
                        <a:spcAft>
                          <a:spcPts val="0"/>
                        </a:spcAft>
                        <a:buNone/>
                      </a:pPr>
                      <a:r>
                        <a:rPr lang="es-ES" sz="1600" b="0" noProof="0" dirty="0">
                          <a:solidFill>
                            <a:schemeClr val="dk1"/>
                          </a:solidFill>
                        </a:rPr>
                        <a:t>Si la fuente modo/transmisión es...</a:t>
                      </a:r>
                      <a:endParaRPr lang="es-ES" noProof="0"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0"/>
                  </a:ext>
                </a:extLst>
              </a:tr>
              <a:tr h="361774">
                <a:tc gridSpan="2" vMerge="1">
                  <a:txBody>
                    <a:bodyPr/>
                    <a:lstStyle/>
                    <a:p>
                      <a:endParaRPr lang="en-US"/>
                    </a:p>
                  </a:txBody>
                  <a:tcPr/>
                </a:tc>
                <a:tc hMerge="1" vMerge="1">
                  <a:txBody>
                    <a:bodyPr/>
                    <a:lstStyle/>
                    <a:p>
                      <a:endParaRPr lang="en-US"/>
                    </a:p>
                  </a:txBody>
                  <a:tcPr/>
                </a:tc>
                <a:tc>
                  <a:txBody>
                    <a:bodyPr/>
                    <a:lstStyle/>
                    <a:p>
                      <a:pPr marL="0" marR="0" lvl="0" indent="0" algn="ctr" rtl="0">
                        <a:spcBef>
                          <a:spcPts val="0"/>
                        </a:spcBef>
                        <a:spcAft>
                          <a:spcPts val="0"/>
                        </a:spcAft>
                        <a:buNone/>
                      </a:pPr>
                      <a:r>
                        <a:rPr lang="es-ES" sz="1600" b="1" noProof="0" dirty="0">
                          <a:solidFill>
                            <a:srgbClr val="000000"/>
                          </a:solidFill>
                        </a:rPr>
                        <a:t>Conocido</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noProof="0" dirty="0">
                          <a:solidFill>
                            <a:srgbClr val="000000"/>
                          </a:solidFill>
                        </a:rPr>
                        <a:t>Desconocido</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609174">
                <a:tc rowSpan="2">
                  <a:txBody>
                    <a:bodyPr/>
                    <a:lstStyle/>
                    <a:p>
                      <a:pPr marL="0" marR="0" lvl="0" indent="0" algn="ctr" rtl="0">
                        <a:spcBef>
                          <a:spcPts val="0"/>
                        </a:spcBef>
                        <a:spcAft>
                          <a:spcPts val="0"/>
                        </a:spcAft>
                        <a:buNone/>
                      </a:pPr>
                      <a:r>
                        <a:rPr lang="es-ES" sz="1600" b="0" noProof="0" dirty="0">
                          <a:solidFill>
                            <a:schemeClr val="dk1"/>
                          </a:solidFill>
                        </a:rPr>
                        <a:t>Si el agente </a:t>
                      </a:r>
                      <a:br>
                        <a:rPr lang="es-ES" sz="1600" b="0" noProof="0" dirty="0">
                          <a:solidFill>
                            <a:schemeClr val="dk1"/>
                          </a:solidFill>
                        </a:rPr>
                      </a:br>
                      <a:r>
                        <a:rPr lang="es-ES" sz="1600" b="0" noProof="0" dirty="0">
                          <a:solidFill>
                            <a:schemeClr val="dk1"/>
                          </a:solidFill>
                        </a:rPr>
                        <a:t>causal es...</a:t>
                      </a:r>
                      <a:endParaRPr lang="es-ES" noProof="0" dirty="0"/>
                    </a:p>
                  </a:txBody>
                  <a:tcPr marL="91450" marR="91450" marT="45725" marB="45725"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a:txBody>
                    <a:bodyPr/>
                    <a:lstStyle/>
                    <a:p>
                      <a:pPr marL="0" marR="0" lvl="0" indent="0" algn="r" rtl="0">
                        <a:spcBef>
                          <a:spcPts val="0"/>
                        </a:spcBef>
                        <a:spcAft>
                          <a:spcPts val="0"/>
                        </a:spcAft>
                        <a:buNone/>
                      </a:pPr>
                      <a:r>
                        <a:rPr lang="es-ES" sz="1600" b="1" noProof="0" dirty="0"/>
                        <a:t>Conocido</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noProof="0" dirty="0">
                          <a:solidFill>
                            <a:srgbClr val="00953A"/>
                          </a:solidFill>
                        </a:rPr>
                        <a:t>Controlar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s-ES" sz="1600" b="1" noProof="0" dirty="0">
                          <a:solidFill>
                            <a:srgbClr val="00953A"/>
                          </a:solidFill>
                        </a:rPr>
                        <a:t>Investigue</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24875">
                <a:tc vMerge="1">
                  <a:txBody>
                    <a:bodyPr/>
                    <a:lstStyle/>
                    <a:p>
                      <a:endParaRPr lang="en-US"/>
                    </a:p>
                  </a:txBody>
                  <a:tcPr/>
                </a:tc>
                <a:tc>
                  <a:txBody>
                    <a:bodyPr/>
                    <a:lstStyle/>
                    <a:p>
                      <a:pPr marL="0" marR="0" lvl="0" indent="0" algn="r" rtl="0">
                        <a:spcBef>
                          <a:spcPts val="0"/>
                        </a:spcBef>
                        <a:spcAft>
                          <a:spcPts val="0"/>
                        </a:spcAft>
                        <a:buNone/>
                      </a:pPr>
                      <a:r>
                        <a:rPr lang="es-ES" sz="1600" b="1" noProof="0" dirty="0"/>
                        <a:t>Desconocido</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noProof="0" dirty="0">
                          <a:solidFill>
                            <a:srgbClr val="00953A"/>
                          </a:solidFill>
                        </a:rPr>
                        <a:t>Investigar &amp;</a:t>
                      </a:r>
                      <a:endParaRPr lang="es-ES" noProof="0" dirty="0"/>
                    </a:p>
                    <a:p>
                      <a:pPr marL="0" marR="0" lvl="0" indent="0" algn="ctr" rtl="0">
                        <a:spcBef>
                          <a:spcPts val="0"/>
                        </a:spcBef>
                        <a:spcAft>
                          <a:spcPts val="0"/>
                        </a:spcAft>
                        <a:buNone/>
                      </a:pPr>
                      <a:r>
                        <a:rPr lang="es-ES" sz="1600" b="1" noProof="0" dirty="0">
                          <a:solidFill>
                            <a:srgbClr val="00953A"/>
                          </a:solidFill>
                        </a:rPr>
                        <a:t>Controlar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s-ES" sz="1600" b="1" noProof="0" dirty="0">
                          <a:solidFill>
                            <a:srgbClr val="00953A"/>
                          </a:solidFill>
                        </a:rPr>
                        <a:t>Investigue</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bl>
          </a:graphicData>
        </a:graphic>
      </p:graphicFrame>
      <p:sp>
        <p:nvSpPr>
          <p:cNvPr id="359" name="Google Shape;359;p12"/>
          <p:cNvSpPr txBox="1">
            <a:spLocks noGrp="1"/>
          </p:cNvSpPr>
          <p:nvPr>
            <p:ph sz="half" idx="2"/>
          </p:nvPr>
        </p:nvSpPr>
        <p:spPr>
          <a:xfrm>
            <a:off x="838199" y="1478857"/>
            <a:ext cx="10761921"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600"/>
              <a:buFont typeface="Libre Franklin Medium"/>
              <a:buAutoNum type="arabicPeriod"/>
            </a:pPr>
            <a:r>
              <a:rPr lang="es-ES" sz="2600" dirty="0"/>
              <a:t>Casos de cólera entre personas que utilizan un pozo previamente contaminado por una letrina adyacente</a:t>
            </a:r>
            <a:endParaRPr lang="es-ES" dirty="0"/>
          </a:p>
          <a:p>
            <a:pPr marL="512064" lvl="0" indent="-512064" algn="l" rtl="0">
              <a:lnSpc>
                <a:spcPct val="100000"/>
              </a:lnSpc>
              <a:spcBef>
                <a:spcPts val="1000"/>
              </a:spcBef>
              <a:spcAft>
                <a:spcPts val="0"/>
              </a:spcAft>
              <a:buClr>
                <a:schemeClr val="dk1"/>
              </a:buClr>
              <a:buSzPts val="2600"/>
              <a:buFont typeface="Arial"/>
              <a:buAutoNum type="arabicPeriod"/>
            </a:pPr>
            <a:r>
              <a:rPr lang="es-ES" sz="2600" dirty="0"/>
              <a:t>Aumentan los informes sobre irritación de la piel y entumecimiento de las manos en los trabajadores agrícolas de todo el país</a:t>
            </a:r>
          </a:p>
          <a:p>
            <a:pPr marL="512064" lvl="0" indent="-512064" algn="l" rtl="0">
              <a:lnSpc>
                <a:spcPct val="100000"/>
              </a:lnSpc>
              <a:spcBef>
                <a:spcPts val="1000"/>
              </a:spcBef>
              <a:spcAft>
                <a:spcPts val="0"/>
              </a:spcAft>
              <a:buClr>
                <a:schemeClr val="dk1"/>
              </a:buClr>
              <a:buSzPts val="2600"/>
              <a:buFont typeface="Arial"/>
              <a:buAutoNum type="arabicPeriod"/>
            </a:pPr>
            <a:r>
              <a:rPr lang="es-ES" sz="2600" dirty="0"/>
              <a:t>Náuseas y vómitos asociados a la comida servida en un restaurante</a:t>
            </a:r>
            <a:endParaRPr lang="es-ES" dirty="0"/>
          </a:p>
          <a:p>
            <a:pPr marL="512064" lvl="0" indent="-512064" algn="l" rtl="0">
              <a:lnSpc>
                <a:spcPct val="100000"/>
              </a:lnSpc>
              <a:spcBef>
                <a:spcPts val="1000"/>
              </a:spcBef>
              <a:spcAft>
                <a:spcPts val="0"/>
              </a:spcAft>
              <a:buClr>
                <a:schemeClr val="dk1"/>
              </a:buClr>
              <a:buSzPts val="2600"/>
              <a:buFont typeface="Arial"/>
              <a:buAutoNum type="arabicPeriod"/>
            </a:pPr>
            <a:r>
              <a:rPr lang="es-ES" sz="2600" dirty="0"/>
              <a:t>Casos de ántrax sin fuente conocida</a:t>
            </a:r>
            <a:endParaRPr lang="es-ES" dirty="0"/>
          </a:p>
        </p:txBody>
      </p:sp>
      <p:sp>
        <p:nvSpPr>
          <p:cNvPr id="360" name="Google Shape;360;p12"/>
          <p:cNvSpPr txBox="1"/>
          <p:nvPr/>
        </p:nvSpPr>
        <p:spPr>
          <a:xfrm>
            <a:off x="6832251" y="5309748"/>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a:ea typeface="Arial"/>
                <a:cs typeface="Arial"/>
                <a:sym typeface="Arial"/>
              </a:rPr>
              <a:t>1</a:t>
            </a: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361" name="Google Shape;361;p12"/>
          <p:cNvSpPr txBox="1"/>
          <p:nvPr/>
        </p:nvSpPr>
        <p:spPr>
          <a:xfrm>
            <a:off x="9378935" y="5945223"/>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Arial"/>
                <a:cs typeface="Arial"/>
                <a:sym typeface="Arial"/>
              </a:rPr>
              <a:t>2</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362" name="Google Shape;362;p12"/>
          <p:cNvSpPr txBox="1"/>
          <p:nvPr/>
        </p:nvSpPr>
        <p:spPr>
          <a:xfrm>
            <a:off x="9378935" y="5327797"/>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Arial"/>
                <a:cs typeface="Arial"/>
                <a:sym typeface="Arial"/>
              </a:rPr>
              <a:t>4</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363" name="Google Shape;363;p12"/>
          <p:cNvSpPr txBox="1"/>
          <p:nvPr/>
        </p:nvSpPr>
        <p:spPr>
          <a:xfrm>
            <a:off x="6836262" y="5945223"/>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Arial"/>
                <a:cs typeface="Arial"/>
                <a:sym typeface="Arial"/>
              </a:rPr>
              <a:t>3</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2" name="Title 1">
            <a:extLst>
              <a:ext uri="{FF2B5EF4-FFF2-40B4-BE49-F238E27FC236}">
                <a16:creationId xmlns:a16="http://schemas.microsoft.com/office/drawing/2014/main" id="{55761405-BE5A-7DC7-015B-390B92992532}"/>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ea typeface="Libre Franklin Medium"/>
                <a:cs typeface="Libre Franklin Medium"/>
                <a:sym typeface="Libre Franklin Medium"/>
              </a:rPr>
              <a:t>¿Qué cuadrante?: Enfermedades humanas</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1" name="Google Shape;371;p1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400"/>
              <a:buFont typeface="Libre Franklin Medium"/>
              <a:buAutoNum type="arabicPeriod"/>
            </a:pPr>
            <a:r>
              <a:rPr lang="es-ES" sz="2400" dirty="0"/>
              <a:t>Casos de influenza aviar en una granja tras la importación de una nueva raza de gallinas</a:t>
            </a:r>
            <a:endParaRPr lang="es-ES" dirty="0"/>
          </a:p>
          <a:p>
            <a:pPr marL="511810" lvl="0" indent="-511810" algn="l" rtl="0">
              <a:lnSpc>
                <a:spcPct val="100000"/>
              </a:lnSpc>
              <a:spcBef>
                <a:spcPts val="1000"/>
              </a:spcBef>
              <a:spcAft>
                <a:spcPts val="0"/>
              </a:spcAft>
              <a:buClr>
                <a:schemeClr val="dk1"/>
              </a:buClr>
              <a:buSzPts val="2400"/>
              <a:buFont typeface="Arial"/>
              <a:buAutoNum type="arabicPeriod"/>
            </a:pPr>
            <a:r>
              <a:rPr lang="es-ES" sz="2400" dirty="0"/>
              <a:t>Varias reses muestran un comportamiento extraño en una ganadería</a:t>
            </a:r>
            <a:endParaRPr lang="es-ES" dirty="0"/>
          </a:p>
          <a:p>
            <a:pPr marL="511810" lvl="0" indent="-511810" algn="l" rtl="0">
              <a:lnSpc>
                <a:spcPct val="100000"/>
              </a:lnSpc>
              <a:spcBef>
                <a:spcPts val="1000"/>
              </a:spcBef>
              <a:spcAft>
                <a:spcPts val="0"/>
              </a:spcAft>
              <a:buClr>
                <a:schemeClr val="dk1"/>
              </a:buClr>
              <a:buSzPts val="2400"/>
              <a:buFont typeface="Arial"/>
              <a:buAutoNum type="arabicPeriod"/>
            </a:pPr>
            <a:r>
              <a:rPr lang="es-ES" sz="2400" dirty="0"/>
              <a:t>Caballos que presentan letargo y anorexia tras consumir una nueva remesa de heno</a:t>
            </a:r>
            <a:endParaRPr lang="es-ES" dirty="0"/>
          </a:p>
          <a:p>
            <a:pPr marL="511810" lvl="0" indent="-511810" algn="l" rtl="0">
              <a:lnSpc>
                <a:spcPct val="100000"/>
              </a:lnSpc>
              <a:spcBef>
                <a:spcPts val="1000"/>
              </a:spcBef>
              <a:spcAft>
                <a:spcPts val="0"/>
              </a:spcAft>
              <a:buClr>
                <a:schemeClr val="dk1"/>
              </a:buClr>
              <a:buSzPts val="2400"/>
              <a:buFont typeface="Arial"/>
              <a:buAutoNum type="arabicPeriod"/>
            </a:pPr>
            <a:r>
              <a:rPr lang="es-ES" sz="2400" dirty="0"/>
              <a:t>Vesículas de viruela en la piel y la cavidad bucal observadas en cabras en un mercado</a:t>
            </a:r>
            <a:endParaRPr lang="es-ES" dirty="0"/>
          </a:p>
        </p:txBody>
      </p:sp>
      <p:sp>
        <p:nvSpPr>
          <p:cNvPr id="372" name="Google Shape;372;p13"/>
          <p:cNvSpPr txBox="1"/>
          <p:nvPr/>
        </p:nvSpPr>
        <p:spPr>
          <a:xfrm>
            <a:off x="6835047" y="5307110"/>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Arial"/>
                <a:cs typeface="Arial"/>
                <a:sym typeface="Arial"/>
              </a:rPr>
              <a:t>1</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373" name="Google Shape;373;p13"/>
          <p:cNvSpPr txBox="1"/>
          <p:nvPr/>
        </p:nvSpPr>
        <p:spPr>
          <a:xfrm>
            <a:off x="9401784" y="5942345"/>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Arial"/>
                <a:cs typeface="Arial"/>
                <a:sym typeface="Arial"/>
              </a:rPr>
              <a:t>2</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374" name="Google Shape;374;p13"/>
          <p:cNvSpPr txBox="1"/>
          <p:nvPr/>
        </p:nvSpPr>
        <p:spPr>
          <a:xfrm>
            <a:off x="9401784" y="5307109"/>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Arial"/>
                <a:cs typeface="Arial"/>
                <a:sym typeface="Arial"/>
              </a:rPr>
              <a:t>4</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375" name="Google Shape;375;p13"/>
          <p:cNvSpPr txBox="1"/>
          <p:nvPr/>
        </p:nvSpPr>
        <p:spPr>
          <a:xfrm>
            <a:off x="6835047" y="5942345"/>
            <a:ext cx="304800" cy="461665"/>
          </a:xfrm>
          <a:prstGeom prst="rect">
            <a:avLst/>
          </a:prstGeom>
          <a:solidFill>
            <a:srgbClr val="C0504D"/>
          </a:solid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Arial"/>
                <a:cs typeface="Arial"/>
                <a:sym typeface="Arial"/>
              </a:rPr>
              <a:t>3</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graphicFrame>
        <p:nvGraphicFramePr>
          <p:cNvPr id="376" name="Google Shape;376;p13"/>
          <p:cNvGraphicFramePr/>
          <p:nvPr>
            <p:extLst>
              <p:ext uri="{D42A27DB-BD31-4B8C-83A1-F6EECF244321}">
                <p14:modId xmlns:p14="http://schemas.microsoft.com/office/powerpoint/2010/main" val="1876301014"/>
              </p:ext>
            </p:extLst>
          </p:nvPr>
        </p:nvGraphicFramePr>
        <p:xfrm>
          <a:off x="1633395" y="4262042"/>
          <a:ext cx="8231600" cy="2234225"/>
        </p:xfrm>
        <a:graphic>
          <a:graphicData uri="http://schemas.openxmlformats.org/drawingml/2006/table">
            <a:tbl>
              <a:tblPr firstRow="1" bandRow="1">
                <a:noFill/>
              </a:tblPr>
              <a:tblGrid>
                <a:gridCol w="1600350">
                  <a:extLst>
                    <a:ext uri="{9D8B030D-6E8A-4147-A177-3AD203B41FA5}">
                      <a16:colId xmlns:a16="http://schemas.microsoft.com/office/drawing/2014/main" val="20000"/>
                    </a:ext>
                  </a:extLst>
                </a:gridCol>
                <a:gridCol w="1582650">
                  <a:extLst>
                    <a:ext uri="{9D8B030D-6E8A-4147-A177-3AD203B41FA5}">
                      <a16:colId xmlns:a16="http://schemas.microsoft.com/office/drawing/2014/main" val="20001"/>
                    </a:ext>
                  </a:extLst>
                </a:gridCol>
                <a:gridCol w="2429600">
                  <a:extLst>
                    <a:ext uri="{9D8B030D-6E8A-4147-A177-3AD203B41FA5}">
                      <a16:colId xmlns:a16="http://schemas.microsoft.com/office/drawing/2014/main" val="20002"/>
                    </a:ext>
                  </a:extLst>
                </a:gridCol>
                <a:gridCol w="2619000">
                  <a:extLst>
                    <a:ext uri="{9D8B030D-6E8A-4147-A177-3AD203B41FA5}">
                      <a16:colId xmlns:a16="http://schemas.microsoft.com/office/drawing/2014/main" val="20003"/>
                    </a:ext>
                  </a:extLst>
                </a:gridCol>
              </a:tblGrid>
              <a:tr h="628375">
                <a:tc rowSpan="2" gridSpan="2">
                  <a:txBody>
                    <a:bodyPr/>
                    <a:lstStyle/>
                    <a:p>
                      <a:pPr marL="0" marR="0" lvl="0" indent="0" algn="l" rtl="0">
                        <a:spcBef>
                          <a:spcPts val="0"/>
                        </a:spcBef>
                        <a:spcAft>
                          <a:spcPts val="0"/>
                        </a:spcAft>
                        <a:buNone/>
                      </a:pPr>
                      <a:endParaRPr lang="es-ES" sz="1600" noProof="0" dirty="0">
                        <a:solidFill>
                          <a:srgbClr val="000000"/>
                        </a:solidFill>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rowSpan="2" hMerge="1">
                  <a:txBody>
                    <a:bodyPr/>
                    <a:lstStyle/>
                    <a:p>
                      <a:endParaRPr lang="en-US"/>
                    </a:p>
                  </a:txBody>
                  <a:tcPr/>
                </a:tc>
                <a:tc gridSpan="2">
                  <a:txBody>
                    <a:bodyPr/>
                    <a:lstStyle/>
                    <a:p>
                      <a:pPr marL="0" marR="0" lvl="0" indent="0" algn="ctr" rtl="0">
                        <a:spcBef>
                          <a:spcPts val="0"/>
                        </a:spcBef>
                        <a:spcAft>
                          <a:spcPts val="0"/>
                        </a:spcAft>
                        <a:buNone/>
                      </a:pPr>
                      <a:r>
                        <a:rPr lang="es-ES" sz="1600" b="0" noProof="0" dirty="0">
                          <a:solidFill>
                            <a:schemeClr val="dk1"/>
                          </a:solidFill>
                        </a:rPr>
                        <a:t>Si la fuente modo/transmisión es...</a:t>
                      </a:r>
                      <a:endParaRPr lang="es-ES" noProof="0"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0"/>
                  </a:ext>
                </a:extLst>
              </a:tr>
              <a:tr h="349100">
                <a:tc gridSpan="2" vMerge="1">
                  <a:txBody>
                    <a:bodyPr/>
                    <a:lstStyle/>
                    <a:p>
                      <a:endParaRPr lang="en-US"/>
                    </a:p>
                  </a:txBody>
                  <a:tcPr/>
                </a:tc>
                <a:tc hMerge="1" vMerge="1">
                  <a:txBody>
                    <a:bodyPr/>
                    <a:lstStyle/>
                    <a:p>
                      <a:endParaRPr lang="en-US"/>
                    </a:p>
                  </a:txBody>
                  <a:tcPr/>
                </a:tc>
                <a:tc>
                  <a:txBody>
                    <a:bodyPr/>
                    <a:lstStyle/>
                    <a:p>
                      <a:pPr marL="0" marR="0" lvl="0" indent="0" algn="ctr" rtl="0">
                        <a:spcBef>
                          <a:spcPts val="0"/>
                        </a:spcBef>
                        <a:spcAft>
                          <a:spcPts val="0"/>
                        </a:spcAft>
                        <a:buNone/>
                      </a:pPr>
                      <a:r>
                        <a:rPr lang="es-ES" sz="1600" b="1" noProof="0" dirty="0">
                          <a:solidFill>
                            <a:srgbClr val="000000"/>
                          </a:solidFill>
                        </a:rPr>
                        <a:t>Conocido</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noProof="0" dirty="0">
                          <a:solidFill>
                            <a:srgbClr val="000000"/>
                          </a:solidFill>
                        </a:rPr>
                        <a:t>Desconocido</a:t>
                      </a:r>
                      <a:endParaRPr lang="es-ES"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628375">
                <a:tc rowSpan="2">
                  <a:txBody>
                    <a:bodyPr/>
                    <a:lstStyle/>
                    <a:p>
                      <a:pPr marL="0" marR="0" lvl="0" indent="0" algn="ctr" rtl="0">
                        <a:spcBef>
                          <a:spcPts val="0"/>
                        </a:spcBef>
                        <a:spcAft>
                          <a:spcPts val="0"/>
                        </a:spcAft>
                        <a:buNone/>
                      </a:pPr>
                      <a:r>
                        <a:rPr lang="es-ES" sz="1600" b="0" noProof="0" dirty="0">
                          <a:solidFill>
                            <a:schemeClr val="dk1"/>
                          </a:solidFill>
                        </a:rPr>
                        <a:t>Si el agente </a:t>
                      </a:r>
                      <a:br>
                        <a:rPr lang="es-ES" sz="1600" b="0" noProof="0" dirty="0">
                          <a:solidFill>
                            <a:schemeClr val="dk1"/>
                          </a:solidFill>
                        </a:rPr>
                      </a:br>
                      <a:r>
                        <a:rPr lang="es-ES" sz="1600" b="0" noProof="0" dirty="0">
                          <a:solidFill>
                            <a:schemeClr val="dk1"/>
                          </a:solidFill>
                        </a:rPr>
                        <a:t>causal es...</a:t>
                      </a:r>
                      <a:endParaRPr lang="es-ES" noProof="0" dirty="0"/>
                    </a:p>
                  </a:txBody>
                  <a:tcPr marL="91450" marR="91450" marT="45725" marB="45725"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a:txBody>
                    <a:bodyPr/>
                    <a:lstStyle/>
                    <a:p>
                      <a:pPr marL="0" marR="0" lvl="0" indent="0" algn="r" rtl="0">
                        <a:spcBef>
                          <a:spcPts val="0"/>
                        </a:spcBef>
                        <a:spcAft>
                          <a:spcPts val="0"/>
                        </a:spcAft>
                        <a:buNone/>
                      </a:pPr>
                      <a:r>
                        <a:rPr lang="es-ES" sz="1600" b="1" noProof="0" dirty="0"/>
                        <a:t>Conocido</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noProof="0" dirty="0">
                          <a:solidFill>
                            <a:srgbClr val="00953A"/>
                          </a:solidFill>
                        </a:rPr>
                        <a:t>Controlar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s-ES" sz="1600" b="1" noProof="0" dirty="0">
                          <a:solidFill>
                            <a:srgbClr val="00953A"/>
                          </a:solidFill>
                        </a:rPr>
                        <a:t>Investigue</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28375">
                <a:tc vMerge="1">
                  <a:txBody>
                    <a:bodyPr/>
                    <a:lstStyle/>
                    <a:p>
                      <a:endParaRPr lang="en-US"/>
                    </a:p>
                  </a:txBody>
                  <a:tcPr/>
                </a:tc>
                <a:tc>
                  <a:txBody>
                    <a:bodyPr/>
                    <a:lstStyle/>
                    <a:p>
                      <a:pPr marL="0" marR="0" lvl="0" indent="0" algn="r" rtl="0">
                        <a:spcBef>
                          <a:spcPts val="0"/>
                        </a:spcBef>
                        <a:spcAft>
                          <a:spcPts val="0"/>
                        </a:spcAft>
                        <a:buNone/>
                      </a:pPr>
                      <a:r>
                        <a:rPr lang="es-ES" sz="1600" b="1" noProof="0" dirty="0"/>
                        <a:t>Desconocido</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s-ES" sz="1600" b="1" noProof="0" dirty="0">
                          <a:solidFill>
                            <a:srgbClr val="00953A"/>
                          </a:solidFill>
                        </a:rPr>
                        <a:t>Investigar &amp;</a:t>
                      </a:r>
                      <a:endParaRPr lang="es-ES" noProof="0" dirty="0"/>
                    </a:p>
                    <a:p>
                      <a:pPr marL="0" marR="0" lvl="0" indent="0" algn="ctr" rtl="0">
                        <a:spcBef>
                          <a:spcPts val="0"/>
                        </a:spcBef>
                        <a:spcAft>
                          <a:spcPts val="0"/>
                        </a:spcAft>
                        <a:buNone/>
                      </a:pPr>
                      <a:r>
                        <a:rPr lang="es-ES" sz="1600" b="1" noProof="0" dirty="0">
                          <a:solidFill>
                            <a:srgbClr val="00953A"/>
                          </a:solidFill>
                        </a:rPr>
                        <a:t>Controlar</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s-ES" sz="1600" b="1" noProof="0" dirty="0">
                          <a:solidFill>
                            <a:srgbClr val="00953A"/>
                          </a:solidFill>
                        </a:rPr>
                        <a:t>Investigue</a:t>
                      </a:r>
                      <a:endParaRPr lang="es-ES"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bl>
          </a:graphicData>
        </a:graphic>
      </p:graphicFrame>
      <p:sp>
        <p:nvSpPr>
          <p:cNvPr id="2" name="Title 1">
            <a:extLst>
              <a:ext uri="{FF2B5EF4-FFF2-40B4-BE49-F238E27FC236}">
                <a16:creationId xmlns:a16="http://schemas.microsoft.com/office/drawing/2014/main" id="{7099550E-06D5-F1E0-EB4A-C5C44389A20A}"/>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ea typeface="Libre Franklin Medium"/>
                <a:cs typeface="Libre Franklin Medium"/>
                <a:sym typeface="Libre Franklin Medium"/>
              </a:rPr>
              <a:t>¿Qué cuadrante?: Enfermedades animales</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3" name="Google Shape;383;p1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3200"/>
              <a:buNone/>
            </a:pPr>
            <a:r>
              <a:rPr lang="es-ES" sz="3200" dirty="0"/>
              <a:t>Si se sospecha de la fuente y sigue siendo una amenaza para la salud pública...</a:t>
            </a:r>
            <a:endParaRPr lang="es-ES" dirty="0"/>
          </a:p>
          <a:p>
            <a:pPr marL="0" lvl="0" indent="0" algn="l" rtl="0">
              <a:lnSpc>
                <a:spcPct val="100000"/>
              </a:lnSpc>
              <a:spcBef>
                <a:spcPts val="1000"/>
              </a:spcBef>
              <a:spcAft>
                <a:spcPts val="0"/>
              </a:spcAft>
              <a:buClr>
                <a:schemeClr val="dk1"/>
              </a:buClr>
              <a:buSzPts val="2800"/>
              <a:buNone/>
            </a:pPr>
            <a:endParaRPr lang="es-ES" dirty="0"/>
          </a:p>
          <a:p>
            <a:pPr marL="0" lvl="0" indent="0" algn="ctr" rtl="0">
              <a:lnSpc>
                <a:spcPct val="100000"/>
              </a:lnSpc>
              <a:spcBef>
                <a:spcPts val="1000"/>
              </a:spcBef>
              <a:spcAft>
                <a:spcPts val="0"/>
              </a:spcAft>
              <a:buClr>
                <a:srgbClr val="00953A"/>
              </a:buClr>
              <a:buSzPts val="4400"/>
              <a:buNone/>
            </a:pPr>
            <a:r>
              <a:rPr lang="es-ES" sz="4400" b="1" dirty="0">
                <a:solidFill>
                  <a:srgbClr val="00953A"/>
                </a:solidFill>
              </a:rPr>
              <a:t>¡Tome medidas de control inmediatas!</a:t>
            </a:r>
            <a:endParaRPr lang="es-ES" dirty="0"/>
          </a:p>
          <a:p>
            <a:pPr marL="0" lvl="0" indent="0" algn="ctr" rtl="0">
              <a:lnSpc>
                <a:spcPct val="100000"/>
              </a:lnSpc>
              <a:spcBef>
                <a:spcPts val="1000"/>
              </a:spcBef>
              <a:spcAft>
                <a:spcPts val="0"/>
              </a:spcAft>
              <a:buClr>
                <a:schemeClr val="dk1"/>
              </a:buClr>
              <a:buSzPts val="3200"/>
              <a:buNone/>
            </a:pPr>
            <a:r>
              <a:rPr lang="es-ES" sz="3200" dirty="0"/>
              <a:t>No espere la confirmación del laboratorio.</a:t>
            </a:r>
            <a:endParaRPr lang="es-ES" dirty="0"/>
          </a:p>
        </p:txBody>
      </p:sp>
      <p:sp>
        <p:nvSpPr>
          <p:cNvPr id="2" name="Title 1">
            <a:extLst>
              <a:ext uri="{FF2B5EF4-FFF2-40B4-BE49-F238E27FC236}">
                <a16:creationId xmlns:a16="http://schemas.microsoft.com/office/drawing/2014/main" id="{6D640BA2-78B5-D9AB-7494-CA861D497D52}"/>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Excepciones a la norma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15"/>
          <p:cNvSpPr txBox="1">
            <a:spLocks noGrp="1"/>
          </p:cNvSpPr>
          <p:nvPr>
            <p:ph type="title"/>
          </p:nvPr>
        </p:nvSpPr>
        <p:spPr>
          <a:noFill/>
          <a:ln>
            <a:noFill/>
          </a:ln>
        </p:spPr>
        <p:txBody>
          <a:bodyPr spcFirstLastPara="1" wrap="square" lIns="91425" tIns="45700" rIns="91425" bIns="45700" anchor="t" anchorCtr="0">
            <a:noAutofit/>
          </a:bodyPr>
          <a:lstStyle/>
          <a:p>
            <a:pPr lvl="0"/>
            <a:r>
              <a:rPr lang="es-ES" dirty="0"/>
              <a:t>¿Investigaría? (1/5)</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16"/>
          <p:cNvSpPr txBox="1">
            <a:spLocks noGrp="1"/>
          </p:cNvSpPr>
          <p:nvPr>
            <p:ph sz="half" idx="2"/>
          </p:nvPr>
        </p:nvSpPr>
        <p:spPr>
          <a:xfrm>
            <a:off x="838200" y="2663687"/>
            <a:ext cx="10515600" cy="365002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dirty="0"/>
              <a:t>1. ___ Un niño en una zona rural con sospecha de rabia</a:t>
            </a:r>
            <a:br>
              <a:rPr lang="es-ES" dirty="0"/>
            </a:br>
            <a:endParaRPr lang="es-ES" dirty="0"/>
          </a:p>
          <a:p>
            <a:pPr marL="0" lvl="0" indent="0" algn="l" rtl="0">
              <a:lnSpc>
                <a:spcPct val="100000"/>
              </a:lnSpc>
              <a:spcBef>
                <a:spcPts val="1000"/>
              </a:spcBef>
              <a:spcAft>
                <a:spcPts val="0"/>
              </a:spcAft>
              <a:buClr>
                <a:schemeClr val="dk1"/>
              </a:buClr>
              <a:buSzPts val="2800"/>
              <a:buNone/>
            </a:pPr>
            <a:r>
              <a:rPr lang="es-ES" dirty="0"/>
              <a:t>2. ___ Aumento de las hospitalizaciones, pero los pacientes parecen tener enfermedades diferentes</a:t>
            </a:r>
            <a:br>
              <a:rPr lang="es-ES" dirty="0"/>
            </a:br>
            <a:endParaRPr lang="es-ES" dirty="0"/>
          </a:p>
          <a:p>
            <a:pPr marL="0" indent="0">
              <a:spcBef>
                <a:spcPts val="1000"/>
              </a:spcBef>
              <a:spcAft>
                <a:spcPts val="0"/>
              </a:spcAft>
              <a:buClr>
                <a:schemeClr val="dk1"/>
              </a:buClr>
              <a:buSzPts val="2800"/>
              <a:buNone/>
            </a:pPr>
            <a:r>
              <a:rPr lang="es-ES" dirty="0"/>
              <a:t>3. ___ Cinco vecinos con gastroenteritis declaran haber consumido alimentos de un establecimiento específico</a:t>
            </a:r>
          </a:p>
        </p:txBody>
      </p:sp>
      <p:sp>
        <p:nvSpPr>
          <p:cNvPr id="397" name="Google Shape;397;p1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¿Investigaría? (2/5)</a:t>
            </a:r>
          </a:p>
        </p:txBody>
      </p:sp>
      <p:grpSp>
        <p:nvGrpSpPr>
          <p:cNvPr id="398" name="Google Shape;398;p16"/>
          <p:cNvGrpSpPr/>
          <p:nvPr/>
        </p:nvGrpSpPr>
        <p:grpSpPr>
          <a:xfrm>
            <a:off x="2438400" y="1545221"/>
            <a:ext cx="7240769" cy="685800"/>
            <a:chOff x="838200" y="1676400"/>
            <a:chExt cx="7240769" cy="685800"/>
          </a:xfrm>
        </p:grpSpPr>
        <p:sp>
          <p:nvSpPr>
            <p:cNvPr id="399" name="Google Shape;399;p16"/>
            <p:cNvSpPr/>
            <p:nvPr/>
          </p:nvSpPr>
          <p:spPr>
            <a:xfrm>
              <a:off x="838200" y="1676400"/>
              <a:ext cx="3048000"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400" name="Google Shape;400;p16"/>
            <p:cNvSpPr/>
            <p:nvPr/>
          </p:nvSpPr>
          <p:spPr>
            <a:xfrm>
              <a:off x="4421369" y="1676400"/>
              <a:ext cx="3657600"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 no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pic>
        <p:nvPicPr>
          <p:cNvPr id="401" name="Google Shape;401;p16" descr="http://www.clipartbest.com/cliparts/Kij/exq/KijexqjeT.png"/>
          <p:cNvPicPr preferRelativeResize="0"/>
          <p:nvPr/>
        </p:nvPicPr>
        <p:blipFill rotWithShape="1">
          <a:blip r:embed="rId3">
            <a:alphaModFix/>
          </a:blip>
          <a:srcRect/>
          <a:stretch/>
        </p:blipFill>
        <p:spPr>
          <a:xfrm>
            <a:off x="5401785" y="1545221"/>
            <a:ext cx="625044" cy="640080"/>
          </a:xfrm>
          <a:prstGeom prst="rect">
            <a:avLst/>
          </a:prstGeom>
          <a:noFill/>
          <a:ln>
            <a:noFill/>
          </a:ln>
        </p:spPr>
      </p:pic>
      <p:pic>
        <p:nvPicPr>
          <p:cNvPr id="402" name="Google Shape;402;p16" descr="Not Ok Mark clip art Vector clip art - Free vector for free download"/>
          <p:cNvPicPr preferRelativeResize="0"/>
          <p:nvPr/>
        </p:nvPicPr>
        <p:blipFill rotWithShape="1">
          <a:blip r:embed="rId4">
            <a:alphaModFix/>
          </a:blip>
          <a:srcRect/>
          <a:stretch/>
        </p:blipFill>
        <p:spPr>
          <a:xfrm>
            <a:off x="9579941" y="1566780"/>
            <a:ext cx="640080" cy="640080"/>
          </a:xfrm>
          <a:prstGeom prst="rect">
            <a:avLst/>
          </a:prstGeom>
          <a:noFill/>
          <a:ln>
            <a:noFill/>
          </a:ln>
        </p:spPr>
      </p:pic>
      <p:pic>
        <p:nvPicPr>
          <p:cNvPr id="403" name="Google Shape;403;p16" descr="http://www.clipartbest.com/cliparts/Kij/exq/KijexqjeT.png"/>
          <p:cNvPicPr preferRelativeResize="0"/>
          <p:nvPr/>
        </p:nvPicPr>
        <p:blipFill rotWithShape="1">
          <a:blip r:embed="rId3">
            <a:alphaModFix/>
          </a:blip>
          <a:srcRect/>
          <a:stretch/>
        </p:blipFill>
        <p:spPr>
          <a:xfrm>
            <a:off x="1385148" y="4868700"/>
            <a:ext cx="625044" cy="640080"/>
          </a:xfrm>
          <a:prstGeom prst="rect">
            <a:avLst/>
          </a:prstGeom>
          <a:noFill/>
          <a:ln>
            <a:noFill/>
          </a:ln>
        </p:spPr>
      </p:pic>
      <p:pic>
        <p:nvPicPr>
          <p:cNvPr id="404" name="Google Shape;404;p16" descr="http://www.clipartbest.com/cliparts/Kij/exq/KijexqjeT.png"/>
          <p:cNvPicPr preferRelativeResize="0"/>
          <p:nvPr/>
        </p:nvPicPr>
        <p:blipFill rotWithShape="1">
          <a:blip r:embed="rId3">
            <a:alphaModFix/>
          </a:blip>
          <a:srcRect/>
          <a:stretch/>
        </p:blipFill>
        <p:spPr>
          <a:xfrm>
            <a:off x="1385148" y="2396739"/>
            <a:ext cx="625044" cy="640080"/>
          </a:xfrm>
          <a:prstGeom prst="rect">
            <a:avLst/>
          </a:prstGeom>
          <a:noFill/>
          <a:ln>
            <a:noFill/>
          </a:ln>
        </p:spPr>
      </p:pic>
      <p:pic>
        <p:nvPicPr>
          <p:cNvPr id="405" name="Google Shape;405;p16" descr="Not Ok Mark clip art Vector clip art - Free vector for free download"/>
          <p:cNvPicPr preferRelativeResize="0"/>
          <p:nvPr/>
        </p:nvPicPr>
        <p:blipFill rotWithShape="1">
          <a:blip r:embed="rId4">
            <a:alphaModFix/>
          </a:blip>
          <a:srcRect/>
          <a:stretch/>
        </p:blipFill>
        <p:spPr>
          <a:xfrm>
            <a:off x="1319832" y="3429000"/>
            <a:ext cx="640080" cy="64008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17"/>
          <p:cNvSpPr txBox="1">
            <a:spLocks noGrp="1"/>
          </p:cNvSpPr>
          <p:nvPr>
            <p:ph sz="half" idx="2"/>
          </p:nvPr>
        </p:nvSpPr>
        <p:spPr>
          <a:xfrm>
            <a:off x="839814" y="2667812"/>
            <a:ext cx="10515600" cy="341472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dirty="0"/>
              <a:t>4. ___ </a:t>
            </a:r>
            <a:r>
              <a:rPr lang="es-ES" dirty="0">
                <a:solidFill>
                  <a:srgbClr val="000000"/>
                </a:solidFill>
              </a:rPr>
              <a:t>Los políticos o los medios de comunicación </a:t>
            </a:r>
            <a:br>
              <a:rPr lang="es-ES" dirty="0">
                <a:solidFill>
                  <a:srgbClr val="000000"/>
                </a:solidFill>
              </a:rPr>
            </a:br>
            <a:r>
              <a:rPr lang="es-ES" dirty="0">
                <a:solidFill>
                  <a:srgbClr val="000000"/>
                </a:solidFill>
              </a:rPr>
              <a:t>ejercen presión</a:t>
            </a:r>
            <a:br>
              <a:rPr lang="es-ES" dirty="0"/>
            </a:br>
            <a:endParaRPr lang="es-ES" dirty="0"/>
          </a:p>
          <a:p>
            <a:pPr marL="0" lvl="0" indent="0" algn="l" rtl="0">
              <a:lnSpc>
                <a:spcPct val="100000"/>
              </a:lnSpc>
              <a:spcBef>
                <a:spcPts val="1000"/>
              </a:spcBef>
              <a:spcAft>
                <a:spcPts val="0"/>
              </a:spcAft>
              <a:buClr>
                <a:schemeClr val="dk1"/>
              </a:buClr>
              <a:buSzPts val="2800"/>
              <a:buNone/>
            </a:pPr>
            <a:r>
              <a:rPr lang="es-ES" dirty="0"/>
              <a:t>5. ___ Los investigadores han confirmado conglomerados y grandes cantidades de una enfermedad similar</a:t>
            </a:r>
            <a:br>
              <a:rPr lang="es-ES" dirty="0"/>
            </a:br>
            <a:endParaRPr lang="es-ES" dirty="0"/>
          </a:p>
          <a:p>
            <a:pPr marL="0" lvl="0" indent="0" algn="l" rtl="0">
              <a:lnSpc>
                <a:spcPct val="100000"/>
              </a:lnSpc>
              <a:spcBef>
                <a:spcPts val="1000"/>
              </a:spcBef>
              <a:spcAft>
                <a:spcPts val="0"/>
              </a:spcAft>
              <a:buClr>
                <a:schemeClr val="dk1"/>
              </a:buClr>
              <a:buSzPts val="2800"/>
              <a:buNone/>
            </a:pPr>
            <a:r>
              <a:rPr lang="es-ES" dirty="0"/>
              <a:t>6. ___ La enfermedad parece estar asociada a un producto distribuido comercialmente</a:t>
            </a:r>
          </a:p>
        </p:txBody>
      </p:sp>
      <p:sp>
        <p:nvSpPr>
          <p:cNvPr id="412" name="Google Shape;412;p17"/>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¿Investigaría? (3/5)</a:t>
            </a:r>
          </a:p>
        </p:txBody>
      </p:sp>
      <p:grpSp>
        <p:nvGrpSpPr>
          <p:cNvPr id="413" name="Google Shape;413;p17"/>
          <p:cNvGrpSpPr/>
          <p:nvPr/>
        </p:nvGrpSpPr>
        <p:grpSpPr>
          <a:xfrm>
            <a:off x="2438400" y="1544278"/>
            <a:ext cx="7194695" cy="685800"/>
            <a:chOff x="838200" y="1676400"/>
            <a:chExt cx="7194695" cy="685800"/>
          </a:xfrm>
        </p:grpSpPr>
        <p:sp>
          <p:nvSpPr>
            <p:cNvPr id="414" name="Google Shape;414;p17"/>
            <p:cNvSpPr/>
            <p:nvPr/>
          </p:nvSpPr>
          <p:spPr>
            <a:xfrm>
              <a:off x="838200" y="1676400"/>
              <a:ext cx="3048000"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415" name="Google Shape;415;p17"/>
            <p:cNvSpPr/>
            <p:nvPr/>
          </p:nvSpPr>
          <p:spPr>
            <a:xfrm>
              <a:off x="4463900" y="1676400"/>
              <a:ext cx="3568995"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 no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pic>
        <p:nvPicPr>
          <p:cNvPr id="418" name="Google Shape;418;p17" descr="http://www.clipartbest.com/cliparts/Kij/exq/KijexqjeT.png"/>
          <p:cNvPicPr preferRelativeResize="0"/>
          <p:nvPr/>
        </p:nvPicPr>
        <p:blipFill rotWithShape="1">
          <a:blip r:embed="rId3">
            <a:alphaModFix/>
          </a:blip>
          <a:srcRect/>
          <a:stretch/>
        </p:blipFill>
        <p:spPr>
          <a:xfrm>
            <a:off x="1395498" y="2389615"/>
            <a:ext cx="625044" cy="640080"/>
          </a:xfrm>
          <a:prstGeom prst="rect">
            <a:avLst/>
          </a:prstGeom>
          <a:noFill/>
          <a:ln>
            <a:noFill/>
          </a:ln>
        </p:spPr>
      </p:pic>
      <p:pic>
        <p:nvPicPr>
          <p:cNvPr id="419" name="Google Shape;419;p17" descr="http://www.clipartbest.com/cliparts/Kij/exq/KijexqjeT.png"/>
          <p:cNvPicPr preferRelativeResize="0"/>
          <p:nvPr/>
        </p:nvPicPr>
        <p:blipFill rotWithShape="1">
          <a:blip r:embed="rId3">
            <a:alphaModFix/>
          </a:blip>
          <a:srcRect/>
          <a:stretch/>
        </p:blipFill>
        <p:spPr>
          <a:xfrm>
            <a:off x="1395498" y="3828306"/>
            <a:ext cx="625044" cy="640080"/>
          </a:xfrm>
          <a:prstGeom prst="rect">
            <a:avLst/>
          </a:prstGeom>
          <a:noFill/>
          <a:ln>
            <a:noFill/>
          </a:ln>
        </p:spPr>
      </p:pic>
      <p:pic>
        <p:nvPicPr>
          <p:cNvPr id="420" name="Google Shape;420;p17" descr="http://www.clipartbest.com/cliparts/Kij/exq/KijexqjeT.png"/>
          <p:cNvPicPr preferRelativeResize="0"/>
          <p:nvPr/>
        </p:nvPicPr>
        <p:blipFill rotWithShape="1">
          <a:blip r:embed="rId3">
            <a:alphaModFix/>
          </a:blip>
          <a:srcRect/>
          <a:stretch/>
        </p:blipFill>
        <p:spPr>
          <a:xfrm>
            <a:off x="1395498" y="5240715"/>
            <a:ext cx="625044" cy="640080"/>
          </a:xfrm>
          <a:prstGeom prst="rect">
            <a:avLst/>
          </a:prstGeom>
          <a:noFill/>
          <a:ln>
            <a:noFill/>
          </a:ln>
        </p:spPr>
      </p:pic>
      <p:pic>
        <p:nvPicPr>
          <p:cNvPr id="2" name="Google Shape;417;p17" descr="Not Ok Mark clip art Vector clip art - Free vector for free download">
            <a:extLst>
              <a:ext uri="{FF2B5EF4-FFF2-40B4-BE49-F238E27FC236}">
                <a16:creationId xmlns:a16="http://schemas.microsoft.com/office/drawing/2014/main" id="{E2B1A3AC-C866-8746-5404-F7D7E51BE535}"/>
              </a:ext>
            </a:extLst>
          </p:cNvPr>
          <p:cNvPicPr preferRelativeResize="0"/>
          <p:nvPr/>
        </p:nvPicPr>
        <p:blipFill rotWithShape="1">
          <a:blip r:embed="rId4">
            <a:alphaModFix/>
          </a:blip>
          <a:srcRect/>
          <a:stretch/>
        </p:blipFill>
        <p:spPr>
          <a:xfrm>
            <a:off x="9581319" y="1566904"/>
            <a:ext cx="640080" cy="640080"/>
          </a:xfrm>
          <a:prstGeom prst="rect">
            <a:avLst/>
          </a:prstGeom>
          <a:noFill/>
          <a:ln>
            <a:noFill/>
          </a:ln>
        </p:spPr>
      </p:pic>
      <p:pic>
        <p:nvPicPr>
          <p:cNvPr id="3" name="Google Shape;401;p16" descr="http://www.clipartbest.com/cliparts/Kij/exq/KijexqjeT.png">
            <a:extLst>
              <a:ext uri="{FF2B5EF4-FFF2-40B4-BE49-F238E27FC236}">
                <a16:creationId xmlns:a16="http://schemas.microsoft.com/office/drawing/2014/main" id="{415488D7-0D1B-9ED1-C8C9-8B17BDF075BC}"/>
              </a:ext>
            </a:extLst>
          </p:cNvPr>
          <p:cNvPicPr preferRelativeResize="0"/>
          <p:nvPr/>
        </p:nvPicPr>
        <p:blipFill rotWithShape="1">
          <a:blip r:embed="rId3">
            <a:alphaModFix/>
          </a:blip>
          <a:srcRect/>
          <a:stretch/>
        </p:blipFill>
        <p:spPr>
          <a:xfrm>
            <a:off x="5401785" y="1545221"/>
            <a:ext cx="625044" cy="64008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18"/>
          <p:cNvSpPr txBox="1">
            <a:spLocks noGrp="1"/>
          </p:cNvSpPr>
          <p:nvPr>
            <p:ph sz="half" idx="2"/>
          </p:nvPr>
        </p:nvSpPr>
        <p:spPr>
          <a:xfrm>
            <a:off x="859719" y="2674096"/>
            <a:ext cx="10515600" cy="360356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dirty="0"/>
              <a:t>7. ___ La persona que llama informa de una situación que            parece un posible brote, pero se niega a dar su nombre</a:t>
            </a:r>
            <a:br>
              <a:rPr lang="es-ES" dirty="0"/>
            </a:br>
            <a:endParaRPr lang="es-ES" dirty="0"/>
          </a:p>
          <a:p>
            <a:pPr marL="0" indent="0">
              <a:spcBef>
                <a:spcPts val="1000"/>
              </a:spcBef>
              <a:spcAft>
                <a:spcPts val="0"/>
              </a:spcAft>
              <a:buClr>
                <a:schemeClr val="dk1"/>
              </a:buClr>
              <a:buSzPts val="2800"/>
              <a:buNone/>
            </a:pPr>
            <a:r>
              <a:rPr lang="es-ES" dirty="0"/>
              <a:t>8. ___ El mismo individuo presentó quejas repetidas, cuando las  investigaciones previas no revelaron hallazgos significativos</a:t>
            </a:r>
          </a:p>
          <a:p>
            <a:pPr marL="0" lvl="0" indent="0" algn="l" rtl="0">
              <a:lnSpc>
                <a:spcPct val="100000"/>
              </a:lnSpc>
              <a:spcBef>
                <a:spcPts val="1000"/>
              </a:spcBef>
              <a:spcAft>
                <a:spcPts val="0"/>
              </a:spcAft>
              <a:buClr>
                <a:schemeClr val="dk1"/>
              </a:buClr>
              <a:buSzPts val="2800"/>
              <a:buNone/>
            </a:pPr>
            <a:endParaRPr lang="es-ES" dirty="0"/>
          </a:p>
          <a:p>
            <a:pPr marL="0" indent="0">
              <a:spcBef>
                <a:spcPts val="1000"/>
              </a:spcBef>
              <a:spcAft>
                <a:spcPts val="0"/>
              </a:spcAft>
              <a:buClr>
                <a:schemeClr val="dk1"/>
              </a:buClr>
              <a:buSzPts val="2800"/>
              <a:buNone/>
            </a:pPr>
            <a:r>
              <a:rPr lang="es-ES" dirty="0"/>
              <a:t>9. ___ Un pastor ha observado que algunas de sus ovejas </a:t>
            </a:r>
            <a:br>
              <a:rPr lang="es-ES" dirty="0"/>
            </a:br>
            <a:r>
              <a:rPr lang="es-ES" dirty="0"/>
              <a:t>tienen convulsiones</a:t>
            </a:r>
            <a:br>
              <a:rPr lang="es-ES" dirty="0"/>
            </a:br>
            <a:endParaRPr lang="es-ES" dirty="0"/>
          </a:p>
          <a:p>
            <a:pPr marL="287020" lvl="0" indent="-109220" algn="l" rtl="0">
              <a:lnSpc>
                <a:spcPct val="100000"/>
              </a:lnSpc>
              <a:spcBef>
                <a:spcPts val="1000"/>
              </a:spcBef>
              <a:spcAft>
                <a:spcPts val="0"/>
              </a:spcAft>
              <a:buClr>
                <a:schemeClr val="dk1"/>
              </a:buClr>
              <a:buSzPts val="2800"/>
              <a:buNone/>
            </a:pPr>
            <a:endParaRPr lang="es-ES" dirty="0"/>
          </a:p>
        </p:txBody>
      </p:sp>
      <p:sp>
        <p:nvSpPr>
          <p:cNvPr id="427" name="Google Shape;427;p18"/>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es-ES" dirty="0"/>
              <a:t>¿Investigaría? (4/5)</a:t>
            </a:r>
          </a:p>
        </p:txBody>
      </p:sp>
      <p:pic>
        <p:nvPicPr>
          <p:cNvPr id="433" name="Google Shape;433;p18" descr="http://www.clipartbest.com/cliparts/Kij/exq/KijexqjeT.png"/>
          <p:cNvPicPr preferRelativeResize="0"/>
          <p:nvPr/>
        </p:nvPicPr>
        <p:blipFill rotWithShape="1">
          <a:blip r:embed="rId3">
            <a:alphaModFix/>
          </a:blip>
          <a:srcRect/>
          <a:stretch/>
        </p:blipFill>
        <p:spPr>
          <a:xfrm>
            <a:off x="1345584" y="2445589"/>
            <a:ext cx="625044" cy="640080"/>
          </a:xfrm>
          <a:prstGeom prst="rect">
            <a:avLst/>
          </a:prstGeom>
          <a:noFill/>
          <a:ln>
            <a:noFill/>
          </a:ln>
        </p:spPr>
      </p:pic>
      <p:pic>
        <p:nvPicPr>
          <p:cNvPr id="434" name="Google Shape;434;p18" descr="Not Ok Mark clip art Vector clip art - Free vector for free download"/>
          <p:cNvPicPr preferRelativeResize="0"/>
          <p:nvPr/>
        </p:nvPicPr>
        <p:blipFill rotWithShape="1">
          <a:blip r:embed="rId4">
            <a:alphaModFix/>
          </a:blip>
          <a:srcRect/>
          <a:stretch/>
        </p:blipFill>
        <p:spPr>
          <a:xfrm>
            <a:off x="1313685" y="3818382"/>
            <a:ext cx="640080" cy="640080"/>
          </a:xfrm>
          <a:prstGeom prst="rect">
            <a:avLst/>
          </a:prstGeom>
          <a:noFill/>
          <a:ln>
            <a:noFill/>
          </a:ln>
        </p:spPr>
      </p:pic>
      <p:pic>
        <p:nvPicPr>
          <p:cNvPr id="435" name="Google Shape;435;p18" descr="http://www.clipartbest.com/cliparts/Kij/exq/KijexqjeT.png"/>
          <p:cNvPicPr preferRelativeResize="0"/>
          <p:nvPr/>
        </p:nvPicPr>
        <p:blipFill rotWithShape="1">
          <a:blip r:embed="rId3">
            <a:alphaModFix/>
          </a:blip>
          <a:srcRect/>
          <a:stretch/>
        </p:blipFill>
        <p:spPr>
          <a:xfrm>
            <a:off x="1345584" y="5385879"/>
            <a:ext cx="625044" cy="640080"/>
          </a:xfrm>
          <a:prstGeom prst="rect">
            <a:avLst/>
          </a:prstGeom>
          <a:noFill/>
          <a:ln>
            <a:noFill/>
          </a:ln>
        </p:spPr>
      </p:pic>
      <p:pic>
        <p:nvPicPr>
          <p:cNvPr id="6" name="Google Shape;417;p17" descr="Not Ok Mark clip art Vector clip art - Free vector for free download">
            <a:extLst>
              <a:ext uri="{FF2B5EF4-FFF2-40B4-BE49-F238E27FC236}">
                <a16:creationId xmlns:a16="http://schemas.microsoft.com/office/drawing/2014/main" id="{5CA55457-3AA4-1869-1667-37059B317CAA}"/>
              </a:ext>
            </a:extLst>
          </p:cNvPr>
          <p:cNvPicPr preferRelativeResize="0"/>
          <p:nvPr/>
        </p:nvPicPr>
        <p:blipFill rotWithShape="1">
          <a:blip r:embed="rId4">
            <a:alphaModFix/>
          </a:blip>
          <a:srcRect/>
          <a:stretch/>
        </p:blipFill>
        <p:spPr>
          <a:xfrm>
            <a:off x="9581319" y="1566904"/>
            <a:ext cx="640080" cy="640080"/>
          </a:xfrm>
          <a:prstGeom prst="rect">
            <a:avLst/>
          </a:prstGeom>
          <a:noFill/>
          <a:ln>
            <a:noFill/>
          </a:ln>
        </p:spPr>
      </p:pic>
      <p:pic>
        <p:nvPicPr>
          <p:cNvPr id="7" name="Google Shape;401;p16" descr="http://www.clipartbest.com/cliparts/Kij/exq/KijexqjeT.png">
            <a:extLst>
              <a:ext uri="{FF2B5EF4-FFF2-40B4-BE49-F238E27FC236}">
                <a16:creationId xmlns:a16="http://schemas.microsoft.com/office/drawing/2014/main" id="{95E228A6-CD38-3458-A4C7-43EB32994A94}"/>
              </a:ext>
            </a:extLst>
          </p:cNvPr>
          <p:cNvPicPr preferRelativeResize="0"/>
          <p:nvPr/>
        </p:nvPicPr>
        <p:blipFill rotWithShape="1">
          <a:blip r:embed="rId3">
            <a:alphaModFix/>
          </a:blip>
          <a:srcRect/>
          <a:stretch/>
        </p:blipFill>
        <p:spPr>
          <a:xfrm>
            <a:off x="5401785" y="1545221"/>
            <a:ext cx="625044" cy="640080"/>
          </a:xfrm>
          <a:prstGeom prst="rect">
            <a:avLst/>
          </a:prstGeom>
          <a:noFill/>
          <a:ln>
            <a:noFill/>
          </a:ln>
        </p:spPr>
      </p:pic>
      <p:grpSp>
        <p:nvGrpSpPr>
          <p:cNvPr id="8" name="Google Shape;413;p17">
            <a:extLst>
              <a:ext uri="{FF2B5EF4-FFF2-40B4-BE49-F238E27FC236}">
                <a16:creationId xmlns:a16="http://schemas.microsoft.com/office/drawing/2014/main" id="{569EC8D7-E740-CEF8-088D-687D69972D13}"/>
              </a:ext>
            </a:extLst>
          </p:cNvPr>
          <p:cNvGrpSpPr/>
          <p:nvPr/>
        </p:nvGrpSpPr>
        <p:grpSpPr>
          <a:xfrm>
            <a:off x="2438400" y="1544278"/>
            <a:ext cx="7194695" cy="685800"/>
            <a:chOff x="838200" y="1676400"/>
            <a:chExt cx="7194695" cy="685800"/>
          </a:xfrm>
        </p:grpSpPr>
        <p:sp>
          <p:nvSpPr>
            <p:cNvPr id="9" name="Google Shape;414;p17">
              <a:extLst>
                <a:ext uri="{FF2B5EF4-FFF2-40B4-BE49-F238E27FC236}">
                  <a16:creationId xmlns:a16="http://schemas.microsoft.com/office/drawing/2014/main" id="{B28CCCB2-F0B4-2CD1-EF8A-F1EC5E57B7A5}"/>
                </a:ext>
              </a:extLst>
            </p:cNvPr>
            <p:cNvSpPr/>
            <p:nvPr/>
          </p:nvSpPr>
          <p:spPr>
            <a:xfrm>
              <a:off x="838200" y="1676400"/>
              <a:ext cx="3048000"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 name="Google Shape;415;p17">
              <a:extLst>
                <a:ext uri="{FF2B5EF4-FFF2-40B4-BE49-F238E27FC236}">
                  <a16:creationId xmlns:a16="http://schemas.microsoft.com/office/drawing/2014/main" id="{9377C5A3-3C32-3E12-653E-453412C9BA9A}"/>
                </a:ext>
              </a:extLst>
            </p:cNvPr>
            <p:cNvSpPr/>
            <p:nvPr/>
          </p:nvSpPr>
          <p:spPr>
            <a:xfrm>
              <a:off x="4463900" y="1676400"/>
              <a:ext cx="3568995"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 no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19"/>
          <p:cNvSpPr txBox="1">
            <a:spLocks noGrp="1"/>
          </p:cNvSpPr>
          <p:nvPr>
            <p:ph sz="half" idx="2"/>
          </p:nvPr>
        </p:nvSpPr>
        <p:spPr>
          <a:xfrm>
            <a:off x="710351" y="2669320"/>
            <a:ext cx="10515600" cy="33352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dirty="0"/>
              <a:t>10.  ___ Se observa al ganado en el mercado tosiendo y con secreción nasal y ocular </a:t>
            </a:r>
            <a:br>
              <a:rPr lang="es-ES" dirty="0"/>
            </a:br>
            <a:endParaRPr lang="es-ES" dirty="0"/>
          </a:p>
          <a:p>
            <a:pPr marL="0" lvl="0" indent="0" algn="l" rtl="0">
              <a:lnSpc>
                <a:spcPct val="100000"/>
              </a:lnSpc>
              <a:spcBef>
                <a:spcPts val="1000"/>
              </a:spcBef>
              <a:spcAft>
                <a:spcPts val="0"/>
              </a:spcAft>
              <a:buClr>
                <a:schemeClr val="dk1"/>
              </a:buClr>
              <a:buSzPts val="2800"/>
              <a:buNone/>
            </a:pPr>
            <a:r>
              <a:rPr lang="es-ES" dirty="0"/>
              <a:t>11. ___ Aumento del absentismo entre los trabajadores de una refinería de petróleo</a:t>
            </a:r>
          </a:p>
          <a:p>
            <a:pPr marL="0" lvl="0" indent="0" algn="l" rtl="0">
              <a:lnSpc>
                <a:spcPct val="100000"/>
              </a:lnSpc>
              <a:spcBef>
                <a:spcPts val="1000"/>
              </a:spcBef>
              <a:spcAft>
                <a:spcPts val="0"/>
              </a:spcAft>
              <a:buClr>
                <a:schemeClr val="dk1"/>
              </a:buClr>
              <a:buSzPts val="2800"/>
              <a:buNone/>
            </a:pPr>
            <a:r>
              <a:rPr lang="es-ES" dirty="0"/>
              <a:t> </a:t>
            </a:r>
          </a:p>
          <a:p>
            <a:pPr marL="0" indent="0">
              <a:spcBef>
                <a:spcPts val="1000"/>
              </a:spcBef>
              <a:spcAft>
                <a:spcPts val="0"/>
              </a:spcAft>
              <a:buClr>
                <a:schemeClr val="dk1"/>
              </a:buClr>
              <a:buSzPts val="2800"/>
              <a:buNone/>
            </a:pPr>
            <a:r>
              <a:rPr lang="es-ES" dirty="0"/>
              <a:t>12. ___ El propietario del nuevo cachorro ha observado que tiene heces blandas</a:t>
            </a:r>
          </a:p>
        </p:txBody>
      </p:sp>
      <p:sp>
        <p:nvSpPr>
          <p:cNvPr id="3" name="Title 2">
            <a:extLst>
              <a:ext uri="{FF2B5EF4-FFF2-40B4-BE49-F238E27FC236}">
                <a16:creationId xmlns:a16="http://schemas.microsoft.com/office/drawing/2014/main" id="{43F705F6-F298-9995-80E7-66054BD0D148}"/>
              </a:ext>
            </a:extLst>
          </p:cNvPr>
          <p:cNvSpPr>
            <a:spLocks noGrp="1"/>
          </p:cNvSpPr>
          <p:nvPr>
            <p:ph type="title"/>
          </p:nvPr>
        </p:nvSpPr>
        <p:spPr>
          <a:xfrm>
            <a:off x="838200" y="457200"/>
            <a:ext cx="9752215" cy="800100"/>
          </a:xfrm>
          <a:noFill/>
        </p:spPr>
        <p:txBody>
          <a:bodyPr/>
          <a:lstStyle/>
          <a:p>
            <a:r>
              <a:rPr lang="es-ES" dirty="0"/>
              <a:t>¿Investigaría? (5/5)</a:t>
            </a:r>
          </a:p>
        </p:txBody>
      </p:sp>
      <p:pic>
        <p:nvPicPr>
          <p:cNvPr id="448" name="Google Shape;448;p19" descr="http://www.clipartbest.com/cliparts/Kij/exq/KijexqjeT.png"/>
          <p:cNvPicPr preferRelativeResize="0"/>
          <p:nvPr/>
        </p:nvPicPr>
        <p:blipFill rotWithShape="1">
          <a:blip r:embed="rId3">
            <a:alphaModFix/>
          </a:blip>
          <a:srcRect/>
          <a:stretch/>
        </p:blipFill>
        <p:spPr>
          <a:xfrm>
            <a:off x="1432002" y="2386164"/>
            <a:ext cx="625044" cy="640080"/>
          </a:xfrm>
          <a:prstGeom prst="rect">
            <a:avLst/>
          </a:prstGeom>
          <a:noFill/>
          <a:ln>
            <a:noFill/>
          </a:ln>
        </p:spPr>
      </p:pic>
      <p:pic>
        <p:nvPicPr>
          <p:cNvPr id="449" name="Google Shape;449;p19" descr="http://www.clipartbest.com/cliparts/Kij/exq/KijexqjeT.png"/>
          <p:cNvPicPr preferRelativeResize="0"/>
          <p:nvPr/>
        </p:nvPicPr>
        <p:blipFill rotWithShape="1">
          <a:blip r:embed="rId3">
            <a:alphaModFix/>
          </a:blip>
          <a:srcRect/>
          <a:stretch/>
        </p:blipFill>
        <p:spPr>
          <a:xfrm>
            <a:off x="1432002" y="3780637"/>
            <a:ext cx="625044" cy="640080"/>
          </a:xfrm>
          <a:prstGeom prst="rect">
            <a:avLst/>
          </a:prstGeom>
          <a:noFill/>
          <a:ln>
            <a:noFill/>
          </a:ln>
        </p:spPr>
      </p:pic>
      <p:pic>
        <p:nvPicPr>
          <p:cNvPr id="450" name="Google Shape;450;p19" descr="Not Ok Mark clip art Vector clip art - Free vector for free download"/>
          <p:cNvPicPr preferRelativeResize="0"/>
          <p:nvPr/>
        </p:nvPicPr>
        <p:blipFill rotWithShape="1">
          <a:blip r:embed="rId4">
            <a:alphaModFix/>
          </a:blip>
          <a:srcRect/>
          <a:stretch/>
        </p:blipFill>
        <p:spPr>
          <a:xfrm>
            <a:off x="1378837" y="5353202"/>
            <a:ext cx="640080" cy="640080"/>
          </a:xfrm>
          <a:prstGeom prst="rect">
            <a:avLst/>
          </a:prstGeom>
          <a:noFill/>
          <a:ln>
            <a:noFill/>
          </a:ln>
        </p:spPr>
      </p:pic>
      <p:grpSp>
        <p:nvGrpSpPr>
          <p:cNvPr id="8" name="Google Shape;413;p17">
            <a:extLst>
              <a:ext uri="{FF2B5EF4-FFF2-40B4-BE49-F238E27FC236}">
                <a16:creationId xmlns:a16="http://schemas.microsoft.com/office/drawing/2014/main" id="{53E64036-704C-8E14-5CDF-EC5863EF6925}"/>
              </a:ext>
            </a:extLst>
          </p:cNvPr>
          <p:cNvGrpSpPr/>
          <p:nvPr/>
        </p:nvGrpSpPr>
        <p:grpSpPr>
          <a:xfrm>
            <a:off x="2438400" y="1544278"/>
            <a:ext cx="7194695" cy="685800"/>
            <a:chOff x="838200" y="1676400"/>
            <a:chExt cx="7194695" cy="685800"/>
          </a:xfrm>
        </p:grpSpPr>
        <p:sp>
          <p:nvSpPr>
            <p:cNvPr id="9" name="Google Shape;414;p17">
              <a:extLst>
                <a:ext uri="{FF2B5EF4-FFF2-40B4-BE49-F238E27FC236}">
                  <a16:creationId xmlns:a16="http://schemas.microsoft.com/office/drawing/2014/main" id="{DB155236-E775-01A7-5CC9-BA6A5EA01B4B}"/>
                </a:ext>
              </a:extLst>
            </p:cNvPr>
            <p:cNvSpPr/>
            <p:nvPr/>
          </p:nvSpPr>
          <p:spPr>
            <a:xfrm>
              <a:off x="838200" y="1676400"/>
              <a:ext cx="3048000"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10" name="Google Shape;415;p17">
              <a:extLst>
                <a:ext uri="{FF2B5EF4-FFF2-40B4-BE49-F238E27FC236}">
                  <a16:creationId xmlns:a16="http://schemas.microsoft.com/office/drawing/2014/main" id="{FC10EE11-F9D4-9FE7-6A8D-05B492CECE66}"/>
                </a:ext>
              </a:extLst>
            </p:cNvPr>
            <p:cNvSpPr/>
            <p:nvPr/>
          </p:nvSpPr>
          <p:spPr>
            <a:xfrm>
              <a:off x="4463900" y="1676400"/>
              <a:ext cx="3568995" cy="685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3200" b="0" i="0" u="none" strike="noStrike" kern="1200" cap="none" spc="0" normalizeH="0" baseline="0" dirty="0">
                  <a:ln>
                    <a:noFill/>
                  </a:ln>
                  <a:solidFill>
                    <a:prstClr val="black"/>
                  </a:solidFill>
                  <a:effectLst/>
                  <a:uLnTx/>
                  <a:uFillTx/>
                  <a:latin typeface="Arial"/>
                  <a:ea typeface="Arial"/>
                  <a:cs typeface="Arial"/>
                  <a:sym typeface="Arial"/>
                </a:rPr>
                <a:t>Probablemente no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grpSp>
      <p:pic>
        <p:nvPicPr>
          <p:cNvPr id="11" name="Google Shape;417;p17" descr="Not Ok Mark clip art Vector clip art - Free vector for free download">
            <a:extLst>
              <a:ext uri="{FF2B5EF4-FFF2-40B4-BE49-F238E27FC236}">
                <a16:creationId xmlns:a16="http://schemas.microsoft.com/office/drawing/2014/main" id="{B5906FEB-E49C-E5B3-11B6-F0939714CBD3}"/>
              </a:ext>
            </a:extLst>
          </p:cNvPr>
          <p:cNvPicPr preferRelativeResize="0"/>
          <p:nvPr/>
        </p:nvPicPr>
        <p:blipFill rotWithShape="1">
          <a:blip r:embed="rId4">
            <a:alphaModFix/>
          </a:blip>
          <a:srcRect/>
          <a:stretch/>
        </p:blipFill>
        <p:spPr>
          <a:xfrm>
            <a:off x="9581319" y="1566904"/>
            <a:ext cx="640080" cy="640080"/>
          </a:xfrm>
          <a:prstGeom prst="rect">
            <a:avLst/>
          </a:prstGeom>
          <a:noFill/>
          <a:ln>
            <a:noFill/>
          </a:ln>
        </p:spPr>
      </p:pic>
      <p:pic>
        <p:nvPicPr>
          <p:cNvPr id="12" name="Google Shape;401;p16" descr="http://www.clipartbest.com/cliparts/Kij/exq/KijexqjeT.png">
            <a:extLst>
              <a:ext uri="{FF2B5EF4-FFF2-40B4-BE49-F238E27FC236}">
                <a16:creationId xmlns:a16="http://schemas.microsoft.com/office/drawing/2014/main" id="{6F1FAEFA-162C-A4D4-6D0E-8E4DDA23B4CF}"/>
              </a:ext>
            </a:extLst>
          </p:cNvPr>
          <p:cNvPicPr preferRelativeResize="0"/>
          <p:nvPr/>
        </p:nvPicPr>
        <p:blipFill rotWithShape="1">
          <a:blip r:embed="rId3">
            <a:alphaModFix/>
          </a:blip>
          <a:srcRect/>
          <a:stretch/>
        </p:blipFill>
        <p:spPr>
          <a:xfrm>
            <a:off x="5401785" y="1545221"/>
            <a:ext cx="625044" cy="64008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7" name="Google Shape;457;p2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87020" lvl="0" indent="-287020" algn="l" rtl="0">
              <a:lnSpc>
                <a:spcPct val="100000"/>
              </a:lnSpc>
              <a:spcBef>
                <a:spcPts val="0"/>
              </a:spcBef>
              <a:spcAft>
                <a:spcPts val="0"/>
              </a:spcAft>
              <a:buClr>
                <a:schemeClr val="dk1"/>
              </a:buClr>
              <a:buSzPts val="2800"/>
              <a:buChar char="•"/>
            </a:pPr>
            <a:r>
              <a:rPr lang="es-ES" dirty="0"/>
              <a:t>Identificar el:</a:t>
            </a:r>
          </a:p>
          <a:p>
            <a:pPr lvl="1" algn="l" rtl="0">
              <a:lnSpc>
                <a:spcPct val="100000"/>
              </a:lnSpc>
              <a:spcBef>
                <a:spcPts val="500"/>
              </a:spcBef>
              <a:spcAft>
                <a:spcPts val="0"/>
              </a:spcAft>
              <a:buSzPts val="2400"/>
            </a:pPr>
            <a:r>
              <a:rPr lang="es-ES" sz="2400" dirty="0"/>
              <a:t>Agente</a:t>
            </a:r>
            <a:endParaRPr lang="es-ES" dirty="0"/>
          </a:p>
          <a:p>
            <a:pPr lvl="1" algn="l" rtl="0">
              <a:lnSpc>
                <a:spcPct val="100000"/>
              </a:lnSpc>
              <a:spcBef>
                <a:spcPts val="500"/>
              </a:spcBef>
              <a:spcAft>
                <a:spcPts val="0"/>
              </a:spcAft>
              <a:buSzPts val="2400"/>
            </a:pPr>
            <a:r>
              <a:rPr lang="es-ES" sz="2400" dirty="0"/>
              <a:t>Fuente</a:t>
            </a:r>
            <a:endParaRPr lang="es-ES" dirty="0"/>
          </a:p>
          <a:p>
            <a:pPr lvl="1" algn="l" rtl="0">
              <a:lnSpc>
                <a:spcPct val="100000"/>
              </a:lnSpc>
              <a:spcBef>
                <a:spcPts val="500"/>
              </a:spcBef>
              <a:spcAft>
                <a:spcPts val="0"/>
              </a:spcAft>
              <a:buSzPts val="2400"/>
            </a:pPr>
            <a:r>
              <a:rPr lang="es-ES" sz="2400" dirty="0"/>
              <a:t>Modo de transmisión</a:t>
            </a:r>
            <a:endParaRPr lang="es-ES" dirty="0"/>
          </a:p>
          <a:p>
            <a:pPr marL="287020" lvl="0" indent="-287020" algn="l" rtl="0">
              <a:lnSpc>
                <a:spcPct val="100000"/>
              </a:lnSpc>
              <a:spcBef>
                <a:spcPts val="1000"/>
              </a:spcBef>
              <a:spcAft>
                <a:spcPts val="0"/>
              </a:spcAft>
              <a:buClr>
                <a:schemeClr val="dk1"/>
              </a:buClr>
              <a:buSzPts val="2800"/>
              <a:buChar char="•"/>
            </a:pPr>
            <a:r>
              <a:rPr lang="es-ES" dirty="0"/>
              <a:t>Caracterizar la extensión del brote</a:t>
            </a:r>
          </a:p>
          <a:p>
            <a:pPr marL="287020" lvl="0" indent="-287020" algn="l" rtl="0">
              <a:lnSpc>
                <a:spcPct val="100000"/>
              </a:lnSpc>
              <a:spcBef>
                <a:spcPts val="1000"/>
              </a:spcBef>
              <a:spcAft>
                <a:spcPts val="0"/>
              </a:spcAft>
              <a:buClr>
                <a:schemeClr val="dk1"/>
              </a:buClr>
              <a:buSzPts val="2800"/>
              <a:buChar char="•"/>
            </a:pPr>
            <a:r>
              <a:rPr lang="es-ES" dirty="0"/>
              <a:t>Identificar exposiciones o factores que aumentan </a:t>
            </a:r>
            <a:br>
              <a:rPr lang="es-ES" dirty="0"/>
            </a:br>
            <a:r>
              <a:rPr lang="es-ES" dirty="0"/>
              <a:t>el riesgo</a:t>
            </a:r>
          </a:p>
          <a:p>
            <a:pPr marL="287020" lvl="0" indent="-287020" algn="l" rtl="0">
              <a:lnSpc>
                <a:spcPct val="100000"/>
              </a:lnSpc>
              <a:spcBef>
                <a:spcPts val="1000"/>
              </a:spcBef>
              <a:spcAft>
                <a:spcPts val="0"/>
              </a:spcAft>
              <a:buClr>
                <a:schemeClr val="dk1"/>
              </a:buClr>
              <a:buSzPts val="2800"/>
              <a:buChar char="•"/>
            </a:pPr>
            <a:r>
              <a:rPr lang="es-ES" dirty="0"/>
              <a:t>Colaborar con otros ministerios, si procede</a:t>
            </a:r>
          </a:p>
          <a:p>
            <a:pPr marL="287020" lvl="0" indent="-287020" algn="l" rtl="0">
              <a:lnSpc>
                <a:spcPct val="100000"/>
              </a:lnSpc>
              <a:spcBef>
                <a:spcPts val="1000"/>
              </a:spcBef>
              <a:spcAft>
                <a:spcPts val="0"/>
              </a:spcAft>
              <a:buClr>
                <a:schemeClr val="dk1"/>
              </a:buClr>
              <a:buSzPts val="2800"/>
              <a:buChar char="•"/>
            </a:pPr>
            <a:r>
              <a:rPr lang="es-ES" dirty="0"/>
              <a:t>Desarrollar y aplicar medidas de control y prevención</a:t>
            </a:r>
          </a:p>
          <a:p>
            <a:pPr marL="287020" lvl="0" indent="-109220" algn="l" rtl="0">
              <a:lnSpc>
                <a:spcPct val="100000"/>
              </a:lnSpc>
              <a:spcBef>
                <a:spcPts val="1000"/>
              </a:spcBef>
              <a:spcAft>
                <a:spcPts val="0"/>
              </a:spcAft>
              <a:buClr>
                <a:schemeClr val="dk1"/>
              </a:buClr>
              <a:buSzPts val="2800"/>
              <a:buNone/>
            </a:pPr>
            <a:endParaRPr lang="es-ES" dirty="0"/>
          </a:p>
        </p:txBody>
      </p:sp>
      <p:sp>
        <p:nvSpPr>
          <p:cNvPr id="5" name="Google Shape;389;p15">
            <a:extLst>
              <a:ext uri="{FF2B5EF4-FFF2-40B4-BE49-F238E27FC236}">
                <a16:creationId xmlns:a16="http://schemas.microsoft.com/office/drawing/2014/main" id="{A1727C45-F7D2-5730-15C9-92227A1B077D}"/>
              </a:ext>
            </a:extLst>
          </p:cNvPr>
          <p:cNvSpPr txBox="1">
            <a:spLocks noGrp="1"/>
          </p:cNvSpPr>
          <p:nvPr>
            <p:ph type="title"/>
          </p:nvPr>
        </p:nvSpPr>
        <p:spPr>
          <a:xfrm>
            <a:off x="838200" y="457200"/>
            <a:ext cx="10155382" cy="800100"/>
          </a:xfrm>
          <a:noFill/>
          <a:ln>
            <a:noFill/>
          </a:ln>
        </p:spPr>
        <p:txBody>
          <a:bodyPr spcFirstLastPara="1" wrap="square" lIns="91425" tIns="45700" rIns="91425" bIns="45700" anchor="t" anchorCtr="0">
            <a:noAutofit/>
          </a:bodyPr>
          <a:lstStyle/>
          <a:p>
            <a:r>
              <a:rPr lang="es-ES" dirty="0"/>
              <a:t>Objetivos de una investigación de campo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5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3" name="Google Shape;389;p15">
            <a:extLst>
              <a:ext uri="{FF2B5EF4-FFF2-40B4-BE49-F238E27FC236}">
                <a16:creationId xmlns:a16="http://schemas.microsoft.com/office/drawing/2014/main" id="{39A31DBE-4211-3475-111C-D405B653306D}"/>
              </a:ext>
            </a:extLst>
          </p:cNvPr>
          <p:cNvSpPr txBox="1">
            <a:spLocks/>
          </p:cNvSpPr>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Objetivos de la investigación (1/5)</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2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AutoNum type="arabicPeriod"/>
            </a:pPr>
            <a:r>
              <a:rPr lang="es-ES" dirty="0"/>
              <a:t>Un niño en una zona rural con sospecha de rabia</a:t>
            </a:r>
          </a:p>
          <a:p>
            <a:pPr lvl="1" algn="l" rtl="0">
              <a:lnSpc>
                <a:spcPct val="100000"/>
              </a:lnSpc>
              <a:spcBef>
                <a:spcPts val="1000"/>
              </a:spcBef>
              <a:spcAft>
                <a:spcPts val="0"/>
              </a:spcAft>
              <a:buClr>
                <a:schemeClr val="dk1"/>
              </a:buClr>
              <a:buSzPts val="2400"/>
              <a:buFont typeface="Arial" panose="020B0604020202020204" pitchFamily="34" charset="0"/>
              <a:buChar char="•"/>
            </a:pPr>
            <a:r>
              <a:rPr lang="es-ES" dirty="0"/>
              <a:t>Investigación de caso</a:t>
            </a:r>
          </a:p>
          <a:p>
            <a:pPr marL="1143000" lvl="2" indent="-228600" algn="l" rtl="0">
              <a:lnSpc>
                <a:spcPct val="115000"/>
              </a:lnSpc>
              <a:spcBef>
                <a:spcPts val="500"/>
              </a:spcBef>
              <a:spcAft>
                <a:spcPts val="0"/>
              </a:spcAft>
              <a:buSzPts val="1500"/>
              <a:buFont typeface="Noto Sans Symbols"/>
              <a:buChar char="▪"/>
            </a:pPr>
            <a:r>
              <a:rPr lang="es-ES" dirty="0"/>
              <a:t>Confirmar el diagnóstico</a:t>
            </a:r>
          </a:p>
          <a:p>
            <a:pPr marL="1143000" lvl="2" indent="-228600" algn="l" rtl="0">
              <a:lnSpc>
                <a:spcPct val="115000"/>
              </a:lnSpc>
              <a:spcBef>
                <a:spcPts val="500"/>
              </a:spcBef>
              <a:spcAft>
                <a:spcPts val="0"/>
              </a:spcAft>
              <a:buSzPts val="1500"/>
              <a:buFont typeface="Noto Sans Symbols"/>
              <a:buChar char="▪"/>
            </a:pPr>
            <a:r>
              <a:rPr lang="es-ES" dirty="0"/>
              <a:t>Identificar la posible fuente (animal)</a:t>
            </a:r>
          </a:p>
          <a:p>
            <a:pPr marL="1143000" lvl="2" indent="-228600" algn="l" rtl="0">
              <a:lnSpc>
                <a:spcPct val="115000"/>
              </a:lnSpc>
              <a:spcBef>
                <a:spcPts val="500"/>
              </a:spcBef>
              <a:spcAft>
                <a:spcPts val="0"/>
              </a:spcAft>
              <a:buSzPts val="1500"/>
              <a:buFont typeface="Noto Sans Symbols"/>
              <a:buChar char="▪"/>
            </a:pPr>
            <a:r>
              <a:rPr lang="es-ES" dirty="0"/>
              <a:t>Determinar si otras personas corren riesgo o están expuestas</a:t>
            </a:r>
          </a:p>
          <a:p>
            <a:pPr lvl="1">
              <a:lnSpc>
                <a:spcPct val="115000"/>
              </a:lnSpc>
              <a:spcAft>
                <a:spcPts val="0"/>
              </a:spcAft>
              <a:buClr>
                <a:schemeClr val="tx1"/>
              </a:buClr>
              <a:buSzPct val="100000"/>
              <a:buFont typeface="Arial" panose="020B0604020202020204" pitchFamily="34" charset="0"/>
              <a:buChar char="•"/>
            </a:pPr>
            <a:r>
              <a:rPr lang="es-ES" dirty="0"/>
              <a:t>Prevención/Control</a:t>
            </a:r>
          </a:p>
          <a:p>
            <a:pPr marL="1143000" lvl="2" indent="-228600" algn="l" rtl="0">
              <a:lnSpc>
                <a:spcPct val="115000"/>
              </a:lnSpc>
              <a:spcBef>
                <a:spcPts val="500"/>
              </a:spcBef>
              <a:spcAft>
                <a:spcPts val="0"/>
              </a:spcAft>
              <a:buSzPts val="1500"/>
              <a:buFont typeface="Noto Sans Symbols"/>
              <a:buChar char="▪"/>
            </a:pPr>
            <a:r>
              <a:rPr lang="es-ES" dirty="0"/>
              <a:t>Proporcionar profilaxis </a:t>
            </a:r>
            <a:r>
              <a:rPr lang="es-ES" dirty="0" err="1"/>
              <a:t>postexposición</a:t>
            </a:r>
            <a:r>
              <a:rPr lang="es-ES" dirty="0"/>
              <a:t> al niño</a:t>
            </a:r>
          </a:p>
          <a:p>
            <a:pPr marL="1143000" lvl="2" indent="-228600" algn="l" rtl="0">
              <a:lnSpc>
                <a:spcPct val="115000"/>
              </a:lnSpc>
              <a:spcBef>
                <a:spcPts val="500"/>
              </a:spcBef>
              <a:spcAft>
                <a:spcPts val="0"/>
              </a:spcAft>
              <a:buSzPts val="1500"/>
              <a:buFont typeface="Noto Sans Symbols"/>
              <a:buChar char="▪"/>
            </a:pPr>
            <a:r>
              <a:rPr lang="es-ES" dirty="0"/>
              <a:t>Si se conoce el animal, ponerlo en cuarentena o realizar una prueba de diagnóstico según la especie y el estado de vacunación</a:t>
            </a:r>
          </a:p>
          <a:p>
            <a:pPr marL="1143000" lvl="2" indent="-228600" algn="l" rtl="0">
              <a:lnSpc>
                <a:spcPct val="115000"/>
              </a:lnSpc>
              <a:spcBef>
                <a:spcPts val="500"/>
              </a:spcBef>
              <a:spcAft>
                <a:spcPts val="0"/>
              </a:spcAft>
              <a:buSzPts val="1500"/>
              <a:buFont typeface="Noto Sans Symbols"/>
              <a:buChar char="▪"/>
            </a:pPr>
            <a:r>
              <a:rPr lang="es-ES" dirty="0"/>
              <a:t>Considerar estrategias de prevención/control a largo plazo</a:t>
            </a:r>
          </a:p>
          <a:p>
            <a:pPr marL="1143000" lvl="2" indent="-228600" algn="l" rtl="0">
              <a:lnSpc>
                <a:spcPct val="115000"/>
              </a:lnSpc>
              <a:spcBef>
                <a:spcPts val="500"/>
              </a:spcBef>
              <a:spcAft>
                <a:spcPts val="0"/>
              </a:spcAft>
              <a:buSzPts val="1500"/>
              <a:buFont typeface="Noto Sans Symbols"/>
              <a:buChar char="▪"/>
            </a:pPr>
            <a:r>
              <a:rPr lang="es-ES" dirty="0"/>
              <a:t>Educación sanitaria sobre mordeduras de animales</a:t>
            </a:r>
          </a:p>
          <a:p>
            <a:pPr marL="1143000" lvl="2" indent="-228600" algn="l" rtl="0">
              <a:lnSpc>
                <a:spcPct val="115000"/>
              </a:lnSpc>
              <a:spcBef>
                <a:spcPts val="500"/>
              </a:spcBef>
              <a:spcAft>
                <a:spcPts val="0"/>
              </a:spcAft>
              <a:buSzPts val="1500"/>
              <a:buFont typeface="Noto Sans Symbols"/>
              <a:buChar char="▪"/>
            </a:pPr>
            <a:r>
              <a:rPr lang="es-ES" dirty="0"/>
              <a:t>Vacunación canina</a:t>
            </a:r>
          </a:p>
          <a:p>
            <a:pPr marL="287020" lvl="0" indent="-109220" algn="l" rtl="0">
              <a:lnSpc>
                <a:spcPct val="100000"/>
              </a:lnSpc>
              <a:spcBef>
                <a:spcPts val="1000"/>
              </a:spcBef>
              <a:spcAft>
                <a:spcPts val="0"/>
              </a:spcAft>
              <a:buClr>
                <a:schemeClr val="dk1"/>
              </a:buClr>
              <a:buSzPts val="2800"/>
              <a:buNone/>
            </a:pPr>
            <a:endParaRPr lang="es-ES" dirty="0"/>
          </a:p>
        </p:txBody>
      </p:sp>
      <p:sp>
        <p:nvSpPr>
          <p:cNvPr id="2" name="Title 1">
            <a:extLst>
              <a:ext uri="{FF2B5EF4-FFF2-40B4-BE49-F238E27FC236}">
                <a16:creationId xmlns:a16="http://schemas.microsoft.com/office/drawing/2014/main" id="{3064C8A1-68B2-3131-87F0-8EA1C9DD654C}"/>
              </a:ext>
            </a:extLst>
          </p:cNvPr>
          <p:cNvSpPr txBox="1">
            <a:spLocks/>
          </p:cNvSpPr>
          <p:nvPr/>
        </p:nvSpPr>
        <p:spPr>
          <a:xfrm>
            <a:off x="838200" y="457200"/>
            <a:ext cx="964882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Objetivos de la investigación (2/5)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7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0">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0">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0">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0">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7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2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96875" lvl="0" indent="-396875" algn="l" rtl="0">
              <a:lnSpc>
                <a:spcPct val="100000"/>
              </a:lnSpc>
              <a:spcBef>
                <a:spcPts val="0"/>
              </a:spcBef>
              <a:spcAft>
                <a:spcPts val="0"/>
              </a:spcAft>
              <a:buClr>
                <a:schemeClr val="dk1"/>
              </a:buClr>
              <a:buSzPts val="2800"/>
              <a:buNone/>
            </a:pPr>
            <a:r>
              <a:rPr lang="es-ES" dirty="0"/>
              <a:t>3. Cinco aldeanos con gastroenteritis declaran haber consumido alimentos de un determinado establecimiento alimentario</a:t>
            </a:r>
          </a:p>
          <a:p>
            <a:pPr marL="685800" lvl="1" indent="-228600" algn="l" rtl="0">
              <a:lnSpc>
                <a:spcPct val="100000"/>
              </a:lnSpc>
              <a:spcBef>
                <a:spcPts val="1000"/>
              </a:spcBef>
              <a:spcAft>
                <a:spcPts val="0"/>
              </a:spcAft>
              <a:buClr>
                <a:schemeClr val="dk1"/>
              </a:buClr>
              <a:buSzPts val="2400"/>
              <a:buFont typeface="Arial"/>
              <a:buChar char="•"/>
            </a:pPr>
            <a:r>
              <a:rPr lang="es-ES" dirty="0"/>
              <a:t>Investigación de casos</a:t>
            </a:r>
          </a:p>
          <a:p>
            <a:pPr marL="1143000" lvl="2" indent="-228600" algn="l" rtl="0">
              <a:lnSpc>
                <a:spcPct val="115000"/>
              </a:lnSpc>
              <a:spcBef>
                <a:spcPts val="500"/>
              </a:spcBef>
              <a:spcAft>
                <a:spcPts val="0"/>
              </a:spcAft>
              <a:buSzPts val="1500"/>
              <a:buFont typeface="Noto Sans Symbols"/>
              <a:buChar char="▪"/>
            </a:pPr>
            <a:r>
              <a:rPr lang="es-ES" dirty="0"/>
              <a:t>Identificar casos adicionales</a:t>
            </a:r>
          </a:p>
          <a:p>
            <a:pPr marL="1143000" lvl="2" indent="-228600" algn="l" rtl="0">
              <a:lnSpc>
                <a:spcPct val="115000"/>
              </a:lnSpc>
              <a:spcBef>
                <a:spcPts val="500"/>
              </a:spcBef>
              <a:spcAft>
                <a:spcPts val="0"/>
              </a:spcAft>
              <a:buSzPts val="1500"/>
              <a:buFont typeface="Noto Sans Symbols"/>
              <a:buChar char="▪"/>
            </a:pPr>
            <a:r>
              <a:rPr lang="es-ES" dirty="0"/>
              <a:t>Identificar el vehículo (mediante investigación epidemiológica)</a:t>
            </a:r>
          </a:p>
          <a:p>
            <a:pPr marL="1143000" lvl="2" indent="-228600" algn="l" rtl="0">
              <a:lnSpc>
                <a:spcPct val="115000"/>
              </a:lnSpc>
              <a:spcBef>
                <a:spcPts val="500"/>
              </a:spcBef>
              <a:spcAft>
                <a:spcPts val="0"/>
              </a:spcAft>
              <a:buSzPts val="1500"/>
              <a:buFont typeface="Noto Sans Symbols"/>
              <a:buChar char="▪"/>
            </a:pPr>
            <a:r>
              <a:rPr lang="es-ES" dirty="0"/>
              <a:t>Identificar el agente (mediante investigación de laboratorio)</a:t>
            </a:r>
          </a:p>
          <a:p>
            <a:pPr marL="1143000" lvl="2" indent="-228600" algn="l" rtl="0">
              <a:lnSpc>
                <a:spcPct val="115000"/>
              </a:lnSpc>
              <a:spcBef>
                <a:spcPts val="500"/>
              </a:spcBef>
              <a:spcAft>
                <a:spcPts val="0"/>
              </a:spcAft>
              <a:buSzPts val="1500"/>
              <a:buFont typeface="Noto Sans Symbols"/>
              <a:buChar char="▪"/>
            </a:pPr>
            <a:r>
              <a:rPr lang="es-ES" dirty="0"/>
              <a:t>Determinar si otras personas corren riesgo</a:t>
            </a:r>
          </a:p>
          <a:p>
            <a:pPr marL="685800" lvl="1" indent="-228600" algn="l" rtl="0">
              <a:lnSpc>
                <a:spcPct val="115000"/>
              </a:lnSpc>
              <a:spcBef>
                <a:spcPts val="500"/>
              </a:spcBef>
              <a:spcAft>
                <a:spcPts val="0"/>
              </a:spcAft>
              <a:buClr>
                <a:schemeClr val="dk1"/>
              </a:buClr>
              <a:buSzPct val="100000"/>
              <a:buFont typeface="Arial"/>
              <a:buChar char="•"/>
            </a:pPr>
            <a:r>
              <a:rPr lang="es-ES" dirty="0"/>
              <a:t>Prevención/Control</a:t>
            </a:r>
          </a:p>
          <a:p>
            <a:pPr marL="1143000" lvl="2" indent="-228600" algn="l" rtl="0">
              <a:lnSpc>
                <a:spcPct val="115000"/>
              </a:lnSpc>
              <a:spcBef>
                <a:spcPts val="500"/>
              </a:spcBef>
              <a:spcAft>
                <a:spcPts val="0"/>
              </a:spcAft>
              <a:buSzPts val="1500"/>
              <a:buFont typeface="Noto Sans Symbols"/>
              <a:buChar char="▪"/>
            </a:pPr>
            <a:r>
              <a:rPr lang="es-ES" dirty="0"/>
              <a:t>Eliminar la fuente (si es posible)</a:t>
            </a:r>
          </a:p>
          <a:p>
            <a:pPr marL="1143000" lvl="2" indent="-228600" algn="l" rtl="0">
              <a:lnSpc>
                <a:spcPct val="115000"/>
              </a:lnSpc>
              <a:spcBef>
                <a:spcPts val="500"/>
              </a:spcBef>
              <a:spcAft>
                <a:spcPts val="0"/>
              </a:spcAft>
              <a:buSzPts val="1500"/>
              <a:buFont typeface="Noto Sans Symbols"/>
              <a:buChar char="▪"/>
            </a:pPr>
            <a:r>
              <a:rPr lang="es-ES" dirty="0"/>
              <a:t>Capacitar a los manipuladores de alimentos (si procede)</a:t>
            </a:r>
          </a:p>
        </p:txBody>
      </p:sp>
      <p:sp>
        <p:nvSpPr>
          <p:cNvPr id="2" name="Title 1">
            <a:extLst>
              <a:ext uri="{FF2B5EF4-FFF2-40B4-BE49-F238E27FC236}">
                <a16:creationId xmlns:a16="http://schemas.microsoft.com/office/drawing/2014/main" id="{624401A2-047C-6114-12EA-D5E3AE2639EB}"/>
              </a:ext>
            </a:extLst>
          </p:cNvPr>
          <p:cNvSpPr txBox="1">
            <a:spLocks/>
          </p:cNvSpPr>
          <p:nvPr/>
        </p:nvSpPr>
        <p:spPr>
          <a:xfrm>
            <a:off x="838200" y="457200"/>
            <a:ext cx="964882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Objetivos de la investigación (3/5)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7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7">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7">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2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4170" indent="-344170">
              <a:spcBef>
                <a:spcPts val="0"/>
              </a:spcBef>
              <a:spcAft>
                <a:spcPts val="0"/>
              </a:spcAft>
              <a:buClr>
                <a:schemeClr val="dk1"/>
              </a:buClr>
              <a:buSzPts val="2800"/>
              <a:buNone/>
            </a:pPr>
            <a:r>
              <a:rPr lang="es-ES" dirty="0"/>
              <a:t>9. Un pastor ha observado que algunas de sus ovejas </a:t>
            </a:r>
            <a:br>
              <a:rPr lang="es-ES" dirty="0"/>
            </a:br>
            <a:r>
              <a:rPr lang="es-ES" dirty="0"/>
              <a:t>tienen convulsiones</a:t>
            </a:r>
            <a:endParaRPr lang="es-ES" dirty="0">
              <a:cs typeface="Arial"/>
            </a:endParaRPr>
          </a:p>
          <a:p>
            <a:pPr marL="685800" lvl="1" indent="-228600" algn="l" rtl="0">
              <a:lnSpc>
                <a:spcPct val="100000"/>
              </a:lnSpc>
              <a:spcBef>
                <a:spcPts val="1000"/>
              </a:spcBef>
              <a:spcAft>
                <a:spcPts val="0"/>
              </a:spcAft>
              <a:buClr>
                <a:schemeClr val="dk1"/>
              </a:buClr>
              <a:buSzPts val="2400"/>
              <a:buFont typeface="Arial"/>
              <a:buChar char="•"/>
            </a:pPr>
            <a:r>
              <a:rPr lang="es-ES" dirty="0"/>
              <a:t>Investigación de casos</a:t>
            </a:r>
          </a:p>
          <a:p>
            <a:pPr marL="1143000" lvl="2" indent="-228600" algn="l" rtl="0">
              <a:lnSpc>
                <a:spcPct val="115000"/>
              </a:lnSpc>
              <a:spcBef>
                <a:spcPts val="500"/>
              </a:spcBef>
              <a:spcAft>
                <a:spcPts val="0"/>
              </a:spcAft>
              <a:buSzPts val="1500"/>
              <a:buFont typeface="Noto Sans Symbols"/>
              <a:buChar char="▪"/>
            </a:pPr>
            <a:r>
              <a:rPr lang="es-ES" dirty="0"/>
              <a:t>Caracterizar la enfermedad (síntomas, gravedad, muertes)</a:t>
            </a:r>
          </a:p>
          <a:p>
            <a:pPr marL="1143000" lvl="2" indent="-228600" algn="l" rtl="0">
              <a:lnSpc>
                <a:spcPct val="115000"/>
              </a:lnSpc>
              <a:spcBef>
                <a:spcPts val="500"/>
              </a:spcBef>
              <a:spcAft>
                <a:spcPts val="0"/>
              </a:spcAft>
              <a:buSzPts val="1500"/>
              <a:buFont typeface="Noto Sans Symbols"/>
              <a:buChar char="▪"/>
            </a:pPr>
            <a:r>
              <a:rPr lang="es-ES" dirty="0"/>
              <a:t>Caracterizar el brote por tiempo, lugar, persona (animal)</a:t>
            </a:r>
          </a:p>
          <a:p>
            <a:pPr marL="1143000" lvl="2" indent="-228600" algn="l" rtl="0">
              <a:lnSpc>
                <a:spcPct val="115000"/>
              </a:lnSpc>
              <a:spcBef>
                <a:spcPts val="500"/>
              </a:spcBef>
              <a:spcAft>
                <a:spcPts val="0"/>
              </a:spcAft>
              <a:buSzPts val="1500"/>
              <a:buFont typeface="Noto Sans Symbols"/>
              <a:buChar char="▪"/>
            </a:pPr>
            <a:r>
              <a:rPr lang="es-ES" dirty="0"/>
              <a:t>Identificar el agente (mediante investigación en laboratorio de muestras de ovejas y del medio ambiente)</a:t>
            </a:r>
          </a:p>
          <a:p>
            <a:pPr marL="685800" lvl="1" indent="-228600" algn="l" rtl="0">
              <a:lnSpc>
                <a:spcPct val="115000"/>
              </a:lnSpc>
              <a:spcBef>
                <a:spcPts val="500"/>
              </a:spcBef>
              <a:spcAft>
                <a:spcPts val="0"/>
              </a:spcAft>
              <a:buClr>
                <a:schemeClr val="dk1"/>
              </a:buClr>
              <a:buSzPct val="100000"/>
              <a:buFont typeface="Arial"/>
              <a:buChar char="•"/>
            </a:pPr>
            <a:r>
              <a:rPr lang="es-ES" dirty="0"/>
              <a:t>Prevención/Control</a:t>
            </a:r>
          </a:p>
          <a:p>
            <a:pPr marL="1143000" lvl="2" indent="-228600" algn="l" rtl="0">
              <a:lnSpc>
                <a:spcPct val="115000"/>
              </a:lnSpc>
              <a:spcBef>
                <a:spcPts val="500"/>
              </a:spcBef>
              <a:spcAft>
                <a:spcPts val="0"/>
              </a:spcAft>
              <a:buSzPts val="1500"/>
              <a:buFont typeface="Noto Sans Symbols"/>
              <a:buChar char="▪"/>
            </a:pPr>
            <a:r>
              <a:rPr lang="es-ES" dirty="0"/>
              <a:t>Si la etiología es infecciosa, cuarentena y aislamiento, vacunación si procede.</a:t>
            </a:r>
          </a:p>
          <a:p>
            <a:pPr marL="1143000" lvl="2" indent="-228600" algn="l" rtl="0">
              <a:lnSpc>
                <a:spcPct val="115000"/>
              </a:lnSpc>
              <a:spcBef>
                <a:spcPts val="500"/>
              </a:spcBef>
              <a:spcAft>
                <a:spcPts val="0"/>
              </a:spcAft>
              <a:buSzPts val="1500"/>
              <a:buFont typeface="Noto Sans Symbols"/>
              <a:buChar char="▪"/>
            </a:pPr>
            <a:r>
              <a:rPr lang="es-ES" dirty="0"/>
              <a:t>Si la etiología es metabólica o tóxica, eliminar el agente del entorno o trasladar a los animales a un nuevo entorno (por ejemplo, pastizales)</a:t>
            </a:r>
          </a:p>
          <a:p>
            <a:pPr marL="1143000" lvl="2" indent="-133350" algn="l" rtl="0">
              <a:lnSpc>
                <a:spcPct val="115000"/>
              </a:lnSpc>
              <a:spcBef>
                <a:spcPts val="500"/>
              </a:spcBef>
              <a:spcAft>
                <a:spcPts val="0"/>
              </a:spcAft>
              <a:buSzPts val="1500"/>
              <a:buFont typeface="Noto Sans Symbols"/>
              <a:buNone/>
            </a:pPr>
            <a:endParaRPr lang="es-ES" dirty="0"/>
          </a:p>
          <a:p>
            <a:pPr marL="287020" lvl="0" indent="-134620" algn="l" rtl="0">
              <a:lnSpc>
                <a:spcPct val="100000"/>
              </a:lnSpc>
              <a:spcBef>
                <a:spcPts val="1000"/>
              </a:spcBef>
              <a:spcAft>
                <a:spcPts val="0"/>
              </a:spcAft>
              <a:buClr>
                <a:schemeClr val="dk1"/>
              </a:buClr>
              <a:buSzPts val="2400"/>
              <a:buNone/>
            </a:pPr>
            <a:endParaRPr lang="es-ES" sz="2400" dirty="0"/>
          </a:p>
        </p:txBody>
      </p:sp>
      <p:sp>
        <p:nvSpPr>
          <p:cNvPr id="4" name="Title 1">
            <a:extLst>
              <a:ext uri="{FF2B5EF4-FFF2-40B4-BE49-F238E27FC236}">
                <a16:creationId xmlns:a16="http://schemas.microsoft.com/office/drawing/2014/main" id="{62804F50-4655-691B-1FC2-EE86F9D0C084}"/>
              </a:ext>
            </a:extLst>
          </p:cNvPr>
          <p:cNvSpPr txBox="1">
            <a:spLocks/>
          </p:cNvSpPr>
          <p:nvPr/>
        </p:nvSpPr>
        <p:spPr>
          <a:xfrm>
            <a:off x="838200" y="457200"/>
            <a:ext cx="964882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Objetivos de la investigación (4/5)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0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0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0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2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4170" lvl="0" indent="-344170" algn="l" rtl="0">
              <a:lnSpc>
                <a:spcPct val="100000"/>
              </a:lnSpc>
              <a:spcBef>
                <a:spcPts val="0"/>
              </a:spcBef>
              <a:spcAft>
                <a:spcPts val="0"/>
              </a:spcAft>
              <a:buClr>
                <a:schemeClr val="dk1"/>
              </a:buClr>
              <a:buSzPts val="2800"/>
              <a:buNone/>
            </a:pPr>
            <a:r>
              <a:rPr lang="es-ES" dirty="0"/>
              <a:t>10. Se observa al ganado en el mercado tosiendo y con secreciones nasales y oculares</a:t>
            </a:r>
            <a:endParaRPr lang="es-ES" dirty="0">
              <a:cs typeface="Arial"/>
            </a:endParaRPr>
          </a:p>
          <a:p>
            <a:pPr marL="685800" lvl="1" indent="-228600" algn="l" rtl="0">
              <a:lnSpc>
                <a:spcPct val="100000"/>
              </a:lnSpc>
              <a:spcBef>
                <a:spcPts val="1000"/>
              </a:spcBef>
              <a:spcAft>
                <a:spcPts val="0"/>
              </a:spcAft>
              <a:buClr>
                <a:schemeClr val="dk1"/>
              </a:buClr>
              <a:buSzPts val="2400"/>
              <a:buFont typeface="Arial"/>
              <a:buChar char="•"/>
            </a:pPr>
            <a:r>
              <a:rPr lang="es-ES" dirty="0"/>
              <a:t>Investigación de casos</a:t>
            </a:r>
          </a:p>
          <a:p>
            <a:pPr marL="1143000" lvl="2" indent="-228600" algn="l" rtl="0">
              <a:lnSpc>
                <a:spcPct val="115000"/>
              </a:lnSpc>
              <a:spcBef>
                <a:spcPts val="500"/>
              </a:spcBef>
              <a:spcAft>
                <a:spcPts val="0"/>
              </a:spcAft>
              <a:buSzPts val="1500"/>
              <a:buFont typeface="Noto Sans Symbols"/>
              <a:buChar char="▪"/>
            </a:pPr>
            <a:r>
              <a:rPr lang="es-ES" dirty="0"/>
              <a:t>Caracterizar la enfermedad (síntomas, gravedad, muertes)</a:t>
            </a:r>
          </a:p>
          <a:p>
            <a:pPr marL="1143000" lvl="2" indent="-228600" algn="l" rtl="0">
              <a:lnSpc>
                <a:spcPct val="115000"/>
              </a:lnSpc>
              <a:spcBef>
                <a:spcPts val="500"/>
              </a:spcBef>
              <a:spcAft>
                <a:spcPts val="0"/>
              </a:spcAft>
              <a:buSzPts val="1500"/>
              <a:buFont typeface="Noto Sans Symbols"/>
              <a:buChar char="▪"/>
            </a:pPr>
            <a:r>
              <a:rPr lang="es-ES" dirty="0"/>
              <a:t>Identificar el agente mediante investigación de laboratorio</a:t>
            </a:r>
          </a:p>
          <a:p>
            <a:pPr marL="1143000" lvl="2" indent="-228600" algn="l" rtl="0">
              <a:lnSpc>
                <a:spcPct val="115000"/>
              </a:lnSpc>
              <a:spcBef>
                <a:spcPts val="500"/>
              </a:spcBef>
              <a:spcAft>
                <a:spcPts val="0"/>
              </a:spcAft>
              <a:buSzPts val="1500"/>
              <a:buFont typeface="Noto Sans Symbols"/>
              <a:buChar char="▪"/>
            </a:pPr>
            <a:r>
              <a:rPr lang="es-ES" dirty="0"/>
              <a:t>Revisar los datos de vigilancia regional/distrital de enfermedades similares</a:t>
            </a:r>
          </a:p>
          <a:p>
            <a:pPr marL="685800" lvl="1" indent="-228600" algn="l" rtl="0">
              <a:lnSpc>
                <a:spcPct val="115000"/>
              </a:lnSpc>
              <a:spcBef>
                <a:spcPts val="500"/>
              </a:spcBef>
              <a:spcAft>
                <a:spcPts val="0"/>
              </a:spcAft>
              <a:buClr>
                <a:schemeClr val="dk1"/>
              </a:buClr>
              <a:buSzPct val="100000"/>
              <a:buFont typeface="Arial"/>
              <a:buChar char="•"/>
            </a:pPr>
            <a:r>
              <a:rPr lang="es-ES" dirty="0"/>
              <a:t>Prevención/Control</a:t>
            </a:r>
          </a:p>
          <a:p>
            <a:pPr marL="1143000" lvl="2" indent="-228600" algn="l" rtl="0">
              <a:lnSpc>
                <a:spcPct val="115000"/>
              </a:lnSpc>
              <a:spcBef>
                <a:spcPts val="500"/>
              </a:spcBef>
              <a:spcAft>
                <a:spcPts val="0"/>
              </a:spcAft>
              <a:buSzPts val="1500"/>
              <a:buFont typeface="Noto Sans Symbols"/>
              <a:buChar char="▪"/>
            </a:pPr>
            <a:r>
              <a:rPr lang="es-ES" dirty="0"/>
              <a:t>Instituir medidas de aislamiento y cuarentena en el mercado</a:t>
            </a:r>
          </a:p>
          <a:p>
            <a:pPr marL="1143000" lvl="2" indent="-228600" algn="l" rtl="0">
              <a:lnSpc>
                <a:spcPct val="115000"/>
              </a:lnSpc>
              <a:spcBef>
                <a:spcPts val="500"/>
              </a:spcBef>
              <a:spcAft>
                <a:spcPts val="0"/>
              </a:spcAft>
              <a:buSzPts val="1500"/>
              <a:buFont typeface="Noto Sans Symbols"/>
              <a:buChar char="▪"/>
            </a:pPr>
            <a:r>
              <a:rPr lang="es-ES" dirty="0"/>
              <a:t>Llevar a cabo un rastreo para determinar el origen del ganado y adónde se trasladará o se ha trasladado el ganado vendido</a:t>
            </a:r>
          </a:p>
        </p:txBody>
      </p:sp>
      <p:sp>
        <p:nvSpPr>
          <p:cNvPr id="5" name="Title 1">
            <a:extLst>
              <a:ext uri="{FF2B5EF4-FFF2-40B4-BE49-F238E27FC236}">
                <a16:creationId xmlns:a16="http://schemas.microsoft.com/office/drawing/2014/main" id="{D5E000CB-DE22-AAF3-0FE0-503D692478E6}"/>
              </a:ext>
            </a:extLst>
          </p:cNvPr>
          <p:cNvSpPr txBox="1">
            <a:spLocks/>
          </p:cNvSpPr>
          <p:nvPr/>
        </p:nvSpPr>
        <p:spPr>
          <a:xfrm>
            <a:off x="838200" y="457200"/>
            <a:ext cx="9648825" cy="800100"/>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Objetivos de la investigación (5/5)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6" name="Google Shape;529;p31">
            <a:extLst>
              <a:ext uri="{FF2B5EF4-FFF2-40B4-BE49-F238E27FC236}">
                <a16:creationId xmlns:a16="http://schemas.microsoft.com/office/drawing/2014/main" id="{761D0450-9F6F-4B00-ED6C-40D90263F1F2}"/>
              </a:ext>
            </a:extLst>
          </p:cNvPr>
          <p:cNvSpPr txBox="1">
            <a:spLocks/>
          </p:cNvSpPr>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0"/>
              </a:spcAft>
              <a:buClr>
                <a:prstClr val="black"/>
              </a:buClr>
              <a:buSzPts val="280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Marco para la investigación de incidentes de </a:t>
            </a:r>
            <a:br>
              <a:rPr kumimoji="0" lang="en-US" sz="2800" b="0" i="0" u="none" strike="noStrike" kern="1200" cap="none" spc="0" normalizeH="0" baseline="0" noProof="0" dirty="0">
                <a:ln>
                  <a:noFill/>
                </a:ln>
                <a:solidFill>
                  <a:prstClr val="black"/>
                </a:solidFill>
                <a:effectLst/>
                <a:uLnTx/>
                <a:uFillTx/>
                <a:latin typeface="Arial"/>
                <a:ea typeface="+mn-ea"/>
                <a:cs typeface="+mn-cs"/>
              </a:rPr>
            </a:br>
            <a:r>
              <a:rPr kumimoji="0" lang="en-US" sz="2800" b="0" i="0" u="none" strike="noStrike" kern="1200" cap="none" spc="0" normalizeH="0" baseline="0" noProof="0" dirty="0">
                <a:ln>
                  <a:noFill/>
                </a:ln>
                <a:solidFill>
                  <a:prstClr val="black"/>
                </a:solidFill>
                <a:effectLst/>
                <a:uLnTx/>
                <a:uFillTx/>
                <a:latin typeface="Arial"/>
                <a:ea typeface="+mn-ea"/>
                <a:cs typeface="+mn-cs"/>
              </a:rPr>
              <a:t>exposición medioambiental:</a:t>
            </a:r>
          </a:p>
          <a:p>
            <a:pPr marL="0" marR="0" lvl="0" indent="0" algn="l" defTabSz="914400" rtl="0" eaLnBrk="1" fontAlgn="auto" latinLnBrk="0" hangingPunct="1">
              <a:lnSpc>
                <a:spcPct val="100000"/>
              </a:lnSpc>
              <a:spcBef>
                <a:spcPts val="1000"/>
              </a:spcBef>
              <a:spcAft>
                <a:spcPts val="0"/>
              </a:spcAft>
              <a:buClr>
                <a:prstClr val="black"/>
              </a:buClr>
              <a:buSzPts val="2800"/>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1000"/>
              </a:spcBef>
              <a:spcAft>
                <a:spcPts val="0"/>
              </a:spcAft>
              <a:buClr>
                <a:prstClr val="black"/>
              </a:buClr>
              <a:buSzPts val="2800"/>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marL="228600" marR="0" lvl="0" indent="-228600" algn="l" defTabSz="914400" rtl="0" eaLnBrk="1" fontAlgn="auto" latinLnBrk="0" hangingPunct="1">
              <a:lnSpc>
                <a:spcPct val="100000"/>
              </a:lnSpc>
              <a:spcBef>
                <a:spcPts val="1000"/>
              </a:spcBef>
              <a:spcAft>
                <a:spcPts val="0"/>
              </a:spcAft>
              <a:buClr>
                <a:prstClr val="black"/>
              </a:buClr>
              <a:buSzPts val="280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Para que una sustancia peligrosa suponga un riesgo para la salud pública, </a:t>
            </a:r>
            <a:r>
              <a:rPr kumimoji="0" lang="en-US" sz="2800" b="0" i="0" u="none" strike="noStrike" kern="1200" cap="none" spc="0" normalizeH="0" baseline="0" noProof="0" dirty="0" err="1">
                <a:ln>
                  <a:noFill/>
                </a:ln>
                <a:solidFill>
                  <a:prstClr val="black"/>
                </a:solidFill>
                <a:effectLst/>
                <a:uLnTx/>
                <a:uFillTx/>
                <a:latin typeface="Arial"/>
                <a:ea typeface="+mn-ea"/>
                <a:cs typeface="+mn-cs"/>
              </a:rPr>
              <a:t>deben</a:t>
            </a:r>
            <a:r>
              <a:rPr kumimoji="0" lang="en-US" sz="2800" b="0" i="0" u="none" strike="noStrike" kern="1200" cap="none" spc="0" normalizeH="0" baseline="0" noProof="0" dirty="0">
                <a:ln>
                  <a:noFill/>
                </a:ln>
                <a:solidFill>
                  <a:prstClr val="black"/>
                </a:solidFill>
                <a:effectLst/>
                <a:uLnTx/>
                <a:uFillTx/>
                <a:latin typeface="Arial"/>
                <a:ea typeface="+mn-ea"/>
                <a:cs typeface="+mn-cs"/>
              </a:rPr>
              <a:t> </a:t>
            </a:r>
            <a:r>
              <a:rPr kumimoji="0" lang="en-US" sz="2800" b="0" i="0" u="none" strike="noStrike" kern="1200" cap="none" spc="0" normalizeH="0" baseline="0" noProof="0" dirty="0" err="1">
                <a:ln>
                  <a:noFill/>
                </a:ln>
                <a:solidFill>
                  <a:prstClr val="black"/>
                </a:solidFill>
                <a:effectLst/>
                <a:uLnTx/>
                <a:uFillTx/>
                <a:latin typeface="Arial"/>
                <a:ea typeface="+mn-ea"/>
                <a:cs typeface="+mn-cs"/>
              </a:rPr>
              <a:t>existir</a:t>
            </a:r>
            <a:r>
              <a:rPr kumimoji="0" lang="en-US" sz="2800" b="0" i="0" u="none" strike="noStrike" kern="1200" cap="none" spc="0" normalizeH="0" baseline="0" noProof="0" dirty="0">
                <a:ln>
                  <a:noFill/>
                </a:ln>
                <a:solidFill>
                  <a:prstClr val="black"/>
                </a:solidFill>
                <a:effectLst/>
                <a:uLnTx/>
                <a:uFillTx/>
                <a:latin typeface="Arial"/>
                <a:ea typeface="+mn-ea"/>
                <a:cs typeface="+mn-cs"/>
              </a:rPr>
              <a:t>:</a:t>
            </a:r>
          </a:p>
          <a:p>
            <a:pPr marL="685800" marR="0" lvl="1" indent="-228600" algn="l" defTabSz="914400" rtl="0" eaLnBrk="1" fontAlgn="auto" latinLnBrk="0" hangingPunct="1">
              <a:lnSpc>
                <a:spcPct val="100000"/>
              </a:lnSpc>
              <a:spcBef>
                <a:spcPts val="1000"/>
              </a:spcBef>
              <a:spcAft>
                <a:spcPts val="0"/>
              </a:spcAft>
              <a:buClr>
                <a:srgbClr val="00953A"/>
              </a:buClr>
              <a:buSzPts val="2400"/>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a:ea typeface="+mn-ea"/>
                <a:cs typeface="+mn-cs"/>
              </a:rPr>
              <a:t>Fuente: existencia de sustancia peligrosa</a:t>
            </a:r>
          </a:p>
          <a:p>
            <a:pPr marL="685800" marR="0" lvl="1" indent="-228600" algn="l" defTabSz="914400" rtl="0" eaLnBrk="1" fontAlgn="auto" latinLnBrk="0" hangingPunct="1">
              <a:lnSpc>
                <a:spcPct val="100000"/>
              </a:lnSpc>
              <a:spcBef>
                <a:spcPts val="1000"/>
              </a:spcBef>
              <a:spcAft>
                <a:spcPts val="0"/>
              </a:spcAft>
              <a:buClr>
                <a:srgbClr val="00953A"/>
              </a:buClr>
              <a:buSzPts val="2400"/>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a:ea typeface="+mn-ea"/>
                <a:cs typeface="+mn-cs"/>
              </a:rPr>
              <a:t>Vía: </a:t>
            </a:r>
            <a:r>
              <a:rPr kumimoji="0" lang="en-US" sz="2400" b="0" i="0" u="none" strike="noStrike" kern="1200" cap="none" spc="0" normalizeH="0" baseline="0" noProof="0" dirty="0" err="1">
                <a:ln>
                  <a:noFill/>
                </a:ln>
                <a:solidFill>
                  <a:prstClr val="black"/>
                </a:solidFill>
                <a:effectLst/>
                <a:uLnTx/>
                <a:uFillTx/>
                <a:latin typeface="Arial"/>
                <a:ea typeface="+mn-ea"/>
                <a:cs typeface="+mn-cs"/>
              </a:rPr>
              <a:t>ruta</a:t>
            </a:r>
            <a:r>
              <a:rPr kumimoji="0" lang="en-US" sz="2400" b="0" i="0" u="none" strike="noStrike" kern="1200" cap="none" spc="0" normalizeH="0" baseline="0" noProof="0" dirty="0">
                <a:ln>
                  <a:noFill/>
                </a:ln>
                <a:solidFill>
                  <a:prstClr val="black"/>
                </a:solidFill>
                <a:effectLst/>
                <a:uLnTx/>
                <a:uFillTx/>
                <a:latin typeface="Arial"/>
                <a:ea typeface="+mn-ea"/>
                <a:cs typeface="+mn-cs"/>
              </a:rPr>
              <a:t> de exposición </a:t>
            </a:r>
          </a:p>
          <a:p>
            <a:pPr marL="685800" marR="0" lvl="1" indent="-228600" algn="l" defTabSz="914400" rtl="0" eaLnBrk="1" fontAlgn="auto" latinLnBrk="0" hangingPunct="1">
              <a:lnSpc>
                <a:spcPct val="100000"/>
              </a:lnSpc>
              <a:spcBef>
                <a:spcPts val="1000"/>
              </a:spcBef>
              <a:spcAft>
                <a:spcPts val="0"/>
              </a:spcAft>
              <a:buClr>
                <a:srgbClr val="00953A"/>
              </a:buClr>
              <a:buSzPts val="2400"/>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a:ea typeface="+mn-ea"/>
                <a:cs typeface="+mn-cs"/>
              </a:rPr>
              <a:t>Receptor: personas o animales expuestos</a:t>
            </a:r>
          </a:p>
          <a:p>
            <a:pPr marL="685800" marR="0" lvl="1" indent="-228600" algn="l" defTabSz="914400" rtl="0" eaLnBrk="1" fontAlgn="auto" latinLnBrk="0" hangingPunct="1">
              <a:lnSpc>
                <a:spcPct val="100000"/>
              </a:lnSpc>
              <a:spcBef>
                <a:spcPts val="1000"/>
              </a:spcBef>
              <a:spcAft>
                <a:spcPts val="0"/>
              </a:spcAft>
              <a:buClrTx/>
              <a:buSzPts val="2400"/>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531" name="Google Shape;531;p31"/>
          <p:cNvGrpSpPr/>
          <p:nvPr/>
        </p:nvGrpSpPr>
        <p:grpSpPr>
          <a:xfrm>
            <a:off x="2201263" y="2658358"/>
            <a:ext cx="8153227" cy="578882"/>
            <a:chOff x="2201263" y="2230258"/>
            <a:chExt cx="8153227" cy="578882"/>
          </a:xfrm>
        </p:grpSpPr>
        <p:sp>
          <p:nvSpPr>
            <p:cNvPr id="532" name="Google Shape;532;p31"/>
            <p:cNvSpPr/>
            <p:nvPr/>
          </p:nvSpPr>
          <p:spPr>
            <a:xfrm>
              <a:off x="2201263" y="2230258"/>
              <a:ext cx="1784511" cy="578882"/>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Arial"/>
                  <a:ea typeface="Arial"/>
                  <a:cs typeface="Arial"/>
                  <a:sym typeface="Arial"/>
                </a:rPr>
                <a:t>Fuente</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533" name="Google Shape;533;p31"/>
            <p:cNvSpPr/>
            <p:nvPr/>
          </p:nvSpPr>
          <p:spPr>
            <a:xfrm>
              <a:off x="5238428" y="2230281"/>
              <a:ext cx="2198490" cy="578837"/>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a:ea typeface="Arial"/>
                  <a:cs typeface="Arial"/>
                  <a:sym typeface="Arial"/>
                </a:rPr>
                <a:t>Vía</a:t>
              </a: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534" name="Google Shape;534;p31"/>
            <p:cNvSpPr/>
            <p:nvPr/>
          </p:nvSpPr>
          <p:spPr>
            <a:xfrm>
              <a:off x="8569979" y="2230258"/>
              <a:ext cx="1784511" cy="578882"/>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Arial"/>
                  <a:ea typeface="Arial"/>
                  <a:cs typeface="Arial"/>
                  <a:sym typeface="Arial"/>
                </a:rPr>
                <a:t>Receptor</a:t>
              </a:r>
              <a:endParaRPr kumimoji="0" sz="1800" b="0" i="0" u="none" strike="noStrike" kern="1200" cap="none" spc="0" normalizeH="0" baseline="0" noProof="0">
                <a:ln>
                  <a:noFill/>
                </a:ln>
                <a:solidFill>
                  <a:prstClr val="black"/>
                </a:solidFill>
                <a:effectLst/>
                <a:uLnTx/>
                <a:uFillTx/>
                <a:latin typeface="Arial"/>
                <a:ea typeface="+mn-ea"/>
                <a:cs typeface="+mn-cs"/>
              </a:endParaRPr>
            </a:p>
          </p:txBody>
        </p:sp>
        <p:cxnSp>
          <p:nvCxnSpPr>
            <p:cNvPr id="535" name="Google Shape;535;p31"/>
            <p:cNvCxnSpPr/>
            <p:nvPr/>
          </p:nvCxnSpPr>
          <p:spPr>
            <a:xfrm>
              <a:off x="4252561" y="2519699"/>
              <a:ext cx="866274" cy="0"/>
            </a:xfrm>
            <a:prstGeom prst="straightConnector1">
              <a:avLst/>
            </a:prstGeom>
            <a:noFill/>
            <a:ln w="76200" cap="flat" cmpd="sng">
              <a:solidFill>
                <a:srgbClr val="00953A"/>
              </a:solidFill>
              <a:prstDash val="solid"/>
              <a:miter lim="800000"/>
              <a:headEnd type="triangle" w="med" len="med"/>
              <a:tailEnd type="triangle" w="med" len="med"/>
            </a:ln>
          </p:spPr>
        </p:cxnSp>
        <p:cxnSp>
          <p:nvCxnSpPr>
            <p:cNvPr id="536" name="Google Shape;536;p31"/>
            <p:cNvCxnSpPr/>
            <p:nvPr/>
          </p:nvCxnSpPr>
          <p:spPr>
            <a:xfrm>
              <a:off x="7436920" y="2519699"/>
              <a:ext cx="866274" cy="0"/>
            </a:xfrm>
            <a:prstGeom prst="straightConnector1">
              <a:avLst/>
            </a:prstGeom>
            <a:noFill/>
            <a:ln w="76200" cap="flat" cmpd="sng">
              <a:solidFill>
                <a:srgbClr val="00953A"/>
              </a:solidFill>
              <a:prstDash val="solid"/>
              <a:miter lim="800000"/>
              <a:headEnd type="triangle" w="med" len="med"/>
              <a:tailEnd type="triangle" w="med" len="med"/>
            </a:ln>
          </p:spPr>
        </p:cxnSp>
      </p:grpSp>
      <p:sp>
        <p:nvSpPr>
          <p:cNvPr id="3" name="Google Shape;551;p33">
            <a:extLst>
              <a:ext uri="{FF2B5EF4-FFF2-40B4-BE49-F238E27FC236}">
                <a16:creationId xmlns:a16="http://schemas.microsoft.com/office/drawing/2014/main" id="{78121405-0D04-322E-45A3-F18BF05E5E9D}"/>
              </a:ext>
            </a:extLst>
          </p:cNvPr>
          <p:cNvSpPr txBox="1">
            <a:spLocks/>
          </p:cNvSpPr>
          <p:nvPr/>
        </p:nvSpPr>
        <p:spPr>
          <a:xfrm>
            <a:off x="3625703" y="6339723"/>
            <a:ext cx="5922882" cy="310634"/>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0"/>
              </a:spcBef>
              <a:spcAft>
                <a:spcPts val="0"/>
              </a:spcAft>
              <a:buClr>
                <a:prstClr val="black"/>
              </a:buClr>
              <a:buSzPts val="1200"/>
              <a:buFont typeface="Arial" panose="020B0604020202020204" pitchFamily="34" charset="0"/>
              <a:buNone/>
              <a:tabLst/>
              <a:defRPr/>
            </a:pPr>
            <a:r>
              <a:rPr kumimoji="0" lang="es-ES" sz="1200" b="0" i="0" u="none" strike="noStrike" kern="1200" cap="none" spc="0" normalizeH="0" baseline="0" dirty="0">
                <a:ln>
                  <a:noFill/>
                </a:ln>
                <a:solidFill>
                  <a:prstClr val="black"/>
                </a:solidFill>
                <a:effectLst/>
                <a:uLnTx/>
                <a:uFillTx/>
                <a:latin typeface="Arial"/>
                <a:ea typeface="+mn-ea"/>
                <a:cs typeface="+mn-cs"/>
              </a:rPr>
              <a:t>IA. </a:t>
            </a:r>
            <a:r>
              <a:rPr kumimoji="0" lang="es-ES" sz="1200" b="0" i="0" u="none" strike="noStrike" kern="1200" cap="none" spc="0" normalizeH="0" baseline="0" dirty="0" err="1">
                <a:ln>
                  <a:noFill/>
                </a:ln>
                <a:solidFill>
                  <a:prstClr val="black"/>
                </a:solidFill>
                <a:effectLst/>
                <a:uLnTx/>
                <a:uFillTx/>
                <a:latin typeface="Arial"/>
                <a:ea typeface="+mn-ea"/>
                <a:cs typeface="+mn-cs"/>
              </a:rPr>
              <a:t>Kreis</a:t>
            </a:r>
            <a:r>
              <a:rPr kumimoji="0" lang="es-ES" sz="1200" b="0" i="0" u="none" strike="noStrike" kern="1200" cap="none" spc="0" normalizeH="0" baseline="0" dirty="0">
                <a:ln>
                  <a:noFill/>
                </a:ln>
                <a:solidFill>
                  <a:prstClr val="black"/>
                </a:solidFill>
                <a:effectLst/>
                <a:uLnTx/>
                <a:uFillTx/>
                <a:latin typeface="Arial"/>
                <a:ea typeface="+mn-ea"/>
                <a:cs typeface="+mn-cs"/>
              </a:rPr>
              <a:t>, A </a:t>
            </a:r>
            <a:r>
              <a:rPr kumimoji="0" lang="es-ES" sz="1200" b="0" i="0" u="none" strike="noStrike" kern="1200" cap="none" spc="0" normalizeH="0" baseline="0" dirty="0" err="1">
                <a:ln>
                  <a:noFill/>
                </a:ln>
                <a:solidFill>
                  <a:prstClr val="black"/>
                </a:solidFill>
                <a:effectLst/>
                <a:uLnTx/>
                <a:uFillTx/>
                <a:latin typeface="Arial"/>
                <a:ea typeface="+mn-ea"/>
                <a:cs typeface="+mn-cs"/>
              </a:rPr>
              <a:t>Busby</a:t>
            </a:r>
            <a:r>
              <a:rPr kumimoji="0" lang="es-ES" sz="1200" b="0" i="0" u="none" strike="noStrike" kern="1200" cap="none" spc="0" normalizeH="0" baseline="0" dirty="0">
                <a:ln>
                  <a:noFill/>
                </a:ln>
                <a:solidFill>
                  <a:prstClr val="black"/>
                </a:solidFill>
                <a:effectLst/>
                <a:uLnTx/>
                <a:uFillTx/>
                <a:latin typeface="Arial"/>
                <a:ea typeface="+mn-ea"/>
                <a:cs typeface="+mn-cs"/>
              </a:rPr>
              <a:t>, G </a:t>
            </a:r>
            <a:r>
              <a:rPr kumimoji="0" lang="es-ES" sz="1200" b="0" i="0" u="none" strike="noStrike" kern="1200" cap="none" spc="0" normalizeH="0" baseline="0" dirty="0" err="1">
                <a:ln>
                  <a:noFill/>
                </a:ln>
                <a:solidFill>
                  <a:prstClr val="black"/>
                </a:solidFill>
                <a:effectLst/>
                <a:uLnTx/>
                <a:uFillTx/>
                <a:latin typeface="Arial"/>
                <a:ea typeface="+mn-ea"/>
                <a:cs typeface="+mn-cs"/>
              </a:rPr>
              <a:t>Leonardi</a:t>
            </a:r>
            <a:r>
              <a:rPr kumimoji="0" lang="es-ES" sz="1200" b="0" i="0" u="none" strike="noStrike" kern="1200" cap="none" spc="0" normalizeH="0" baseline="0" dirty="0">
                <a:ln>
                  <a:noFill/>
                </a:ln>
                <a:solidFill>
                  <a:prstClr val="black"/>
                </a:solidFill>
                <a:effectLst/>
                <a:uLnTx/>
                <a:uFillTx/>
                <a:latin typeface="Arial"/>
                <a:ea typeface="+mn-ea"/>
                <a:cs typeface="+mn-cs"/>
              </a:rPr>
              <a:t>, J Meara, &amp; Vi Murray. Fundamentos de epidemiología ambiental para la protección de la salud. OUP Oxford, 2012. pp. 296.</a:t>
            </a:r>
          </a:p>
          <a:p>
            <a:pPr marL="0" marR="0" lvl="0" indent="0" algn="r" defTabSz="914400" rtl="0" eaLnBrk="1" fontAlgn="auto" latinLnBrk="0" hangingPunct="1">
              <a:lnSpc>
                <a:spcPct val="90000"/>
              </a:lnSpc>
              <a:spcBef>
                <a:spcPts val="1000"/>
              </a:spcBef>
              <a:spcAft>
                <a:spcPts val="0"/>
              </a:spcAft>
              <a:buClr>
                <a:prstClr val="black"/>
              </a:buClr>
              <a:buSzPts val="1200"/>
              <a:buFont typeface="Arial" panose="020B0604020202020204" pitchFamily="34" charset="0"/>
              <a:buNone/>
              <a:tabLst/>
              <a:defRPr/>
            </a:pPr>
            <a:endParaRPr kumimoji="0" lang="es-ES" sz="1200" b="0" i="0" u="none" strike="noStrike" kern="1200" cap="none" spc="0" normalizeH="0" baseline="0" dirty="0">
              <a:ln>
                <a:noFill/>
              </a:ln>
              <a:solidFill>
                <a:prstClr val="black"/>
              </a:solidFill>
              <a:effectLst/>
              <a:uLnTx/>
              <a:uFillTx/>
              <a:latin typeface="Arial"/>
              <a:ea typeface="+mn-ea"/>
              <a:cs typeface="+mn-cs"/>
            </a:endParaRPr>
          </a:p>
        </p:txBody>
      </p:sp>
      <p:sp>
        <p:nvSpPr>
          <p:cNvPr id="2" name="Title 1">
            <a:extLst>
              <a:ext uri="{FF2B5EF4-FFF2-40B4-BE49-F238E27FC236}">
                <a16:creationId xmlns:a16="http://schemas.microsoft.com/office/drawing/2014/main" id="{81334CF0-12B4-7719-C67F-6060514D8254}"/>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Investigaciones medioambientales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3" name="Google Shape;543;p32"/>
          <p:cNvSpPr txBox="1">
            <a:spLocks noGrp="1"/>
          </p:cNvSpPr>
          <p:nvPr>
            <p:ph sz="half" idx="2"/>
          </p:nvPr>
        </p:nvSpPr>
        <p:spPr>
          <a:xfrm>
            <a:off x="838200" y="1915297"/>
            <a:ext cx="10515600" cy="420286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4000"/>
              <a:buNone/>
            </a:pPr>
            <a:r>
              <a:rPr lang="es-ES" sz="4000" b="0" dirty="0">
                <a:solidFill>
                  <a:srgbClr val="000000"/>
                </a:solidFill>
              </a:rPr>
              <a:t>"El veneno está en todo, y no hay cosa sin veneno. La dosis lo convierte en veneno o </a:t>
            </a:r>
            <a:br>
              <a:rPr lang="es-ES" sz="4000" b="0" dirty="0">
                <a:solidFill>
                  <a:srgbClr val="000000"/>
                </a:solidFill>
              </a:rPr>
            </a:br>
            <a:r>
              <a:rPr lang="es-ES" sz="4000" b="0" dirty="0">
                <a:solidFill>
                  <a:srgbClr val="000000"/>
                </a:solidFill>
              </a:rPr>
              <a:t>en remedio."</a:t>
            </a:r>
          </a:p>
          <a:p>
            <a:pPr marL="0" lvl="0" indent="0" algn="ctr" rtl="0">
              <a:lnSpc>
                <a:spcPct val="100000"/>
              </a:lnSpc>
              <a:spcBef>
                <a:spcPts val="0"/>
              </a:spcBef>
              <a:spcAft>
                <a:spcPts val="0"/>
              </a:spcAft>
              <a:buClr>
                <a:srgbClr val="000000"/>
              </a:buClr>
              <a:buSzPts val="4000"/>
              <a:buNone/>
            </a:pPr>
            <a:r>
              <a:rPr lang="es-ES" sz="4000" b="0" dirty="0">
                <a:solidFill>
                  <a:srgbClr val="000000"/>
                </a:solidFill>
              </a:rPr>
              <a:t> </a:t>
            </a:r>
            <a:endParaRPr lang="es-ES" sz="4000" dirty="0">
              <a:solidFill>
                <a:srgbClr val="000000"/>
              </a:solidFill>
            </a:endParaRPr>
          </a:p>
          <a:p>
            <a:pPr marL="0" lvl="0" indent="0" algn="ctr" rtl="0">
              <a:lnSpc>
                <a:spcPct val="100000"/>
              </a:lnSpc>
              <a:spcBef>
                <a:spcPts val="1000"/>
              </a:spcBef>
              <a:spcAft>
                <a:spcPts val="0"/>
              </a:spcAft>
              <a:buClr>
                <a:srgbClr val="000000"/>
              </a:buClr>
              <a:buSzPts val="3200"/>
              <a:buNone/>
            </a:pPr>
            <a:r>
              <a:rPr lang="es-ES" dirty="0">
                <a:solidFill>
                  <a:srgbClr val="000000"/>
                </a:solidFill>
              </a:rPr>
              <a:t>	- El médico suizo Paracelso (1496-1531)</a:t>
            </a:r>
            <a:endParaRPr lang="es-ES" sz="3200" b="1" dirty="0"/>
          </a:p>
        </p:txBody>
      </p:sp>
      <p:sp>
        <p:nvSpPr>
          <p:cNvPr id="3" name="Google Shape;551;p33">
            <a:extLst>
              <a:ext uri="{FF2B5EF4-FFF2-40B4-BE49-F238E27FC236}">
                <a16:creationId xmlns:a16="http://schemas.microsoft.com/office/drawing/2014/main" id="{E9CE00B9-49E3-4802-DFB6-D76C90F7EFF5}"/>
              </a:ext>
            </a:extLst>
          </p:cNvPr>
          <p:cNvSpPr txBox="1">
            <a:spLocks/>
          </p:cNvSpPr>
          <p:nvPr/>
        </p:nvSpPr>
        <p:spPr>
          <a:xfrm>
            <a:off x="2211573" y="6339723"/>
            <a:ext cx="7337012" cy="436440"/>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0"/>
              </a:spcBef>
              <a:spcAft>
                <a:spcPts val="0"/>
              </a:spcAft>
              <a:buClr>
                <a:prstClr val="black"/>
              </a:buClr>
              <a:buSzPts val="1200"/>
              <a:buFont typeface="Arial" panose="020B0604020202020204" pitchFamily="34" charset="0"/>
              <a:buNone/>
              <a:tabLst/>
              <a:defRPr/>
            </a:pPr>
            <a:r>
              <a:rPr kumimoji="0" lang="es-ES" sz="1200" b="0" i="0" u="none" strike="noStrike" kern="1200" cap="none" spc="0" normalizeH="0" baseline="0" dirty="0">
                <a:ln>
                  <a:noFill/>
                </a:ln>
                <a:solidFill>
                  <a:prstClr val="black"/>
                </a:solidFill>
                <a:effectLst/>
                <a:uLnTx/>
                <a:uFillTx/>
                <a:latin typeface="Arial"/>
                <a:ea typeface="+mn-ea"/>
                <a:cs typeface="+mn-cs"/>
              </a:rPr>
              <a:t>IA. </a:t>
            </a:r>
            <a:r>
              <a:rPr kumimoji="0" lang="es-ES" sz="1200" b="0" i="0" u="none" strike="noStrike" kern="1200" cap="none" spc="0" normalizeH="0" baseline="0" dirty="0" err="1">
                <a:ln>
                  <a:noFill/>
                </a:ln>
                <a:solidFill>
                  <a:prstClr val="black"/>
                </a:solidFill>
                <a:effectLst/>
                <a:uLnTx/>
                <a:uFillTx/>
                <a:latin typeface="Arial"/>
                <a:ea typeface="+mn-ea"/>
                <a:cs typeface="+mn-cs"/>
              </a:rPr>
              <a:t>Kreis</a:t>
            </a:r>
            <a:r>
              <a:rPr kumimoji="0" lang="es-ES" sz="1200" b="0" i="0" u="none" strike="noStrike" kern="1200" cap="none" spc="0" normalizeH="0" baseline="0" dirty="0">
                <a:ln>
                  <a:noFill/>
                </a:ln>
                <a:solidFill>
                  <a:prstClr val="black"/>
                </a:solidFill>
                <a:effectLst/>
                <a:uLnTx/>
                <a:uFillTx/>
                <a:latin typeface="Arial"/>
                <a:ea typeface="+mn-ea"/>
                <a:cs typeface="+mn-cs"/>
              </a:rPr>
              <a:t>, A </a:t>
            </a:r>
            <a:r>
              <a:rPr kumimoji="0" lang="es-ES" sz="1200" b="0" i="0" u="none" strike="noStrike" kern="1200" cap="none" spc="0" normalizeH="0" baseline="0" dirty="0" err="1">
                <a:ln>
                  <a:noFill/>
                </a:ln>
                <a:solidFill>
                  <a:prstClr val="black"/>
                </a:solidFill>
                <a:effectLst/>
                <a:uLnTx/>
                <a:uFillTx/>
                <a:latin typeface="Arial"/>
                <a:ea typeface="+mn-ea"/>
                <a:cs typeface="+mn-cs"/>
              </a:rPr>
              <a:t>Busby</a:t>
            </a:r>
            <a:r>
              <a:rPr kumimoji="0" lang="es-ES" sz="1200" b="0" i="0" u="none" strike="noStrike" kern="1200" cap="none" spc="0" normalizeH="0" baseline="0" dirty="0">
                <a:ln>
                  <a:noFill/>
                </a:ln>
                <a:solidFill>
                  <a:prstClr val="black"/>
                </a:solidFill>
                <a:effectLst/>
                <a:uLnTx/>
                <a:uFillTx/>
                <a:latin typeface="Arial"/>
                <a:ea typeface="+mn-ea"/>
                <a:cs typeface="+mn-cs"/>
              </a:rPr>
              <a:t>, G </a:t>
            </a:r>
            <a:r>
              <a:rPr kumimoji="0" lang="es-ES" sz="1200" b="0" i="0" u="none" strike="noStrike" kern="1200" cap="none" spc="0" normalizeH="0" baseline="0" dirty="0" err="1">
                <a:ln>
                  <a:noFill/>
                </a:ln>
                <a:solidFill>
                  <a:prstClr val="black"/>
                </a:solidFill>
                <a:effectLst/>
                <a:uLnTx/>
                <a:uFillTx/>
                <a:latin typeface="Arial"/>
                <a:ea typeface="+mn-ea"/>
                <a:cs typeface="+mn-cs"/>
              </a:rPr>
              <a:t>Leonardi</a:t>
            </a:r>
            <a:r>
              <a:rPr kumimoji="0" lang="es-ES" sz="1200" b="0" i="0" u="none" strike="noStrike" kern="1200" cap="none" spc="0" normalizeH="0" baseline="0" dirty="0">
                <a:ln>
                  <a:noFill/>
                </a:ln>
                <a:solidFill>
                  <a:prstClr val="black"/>
                </a:solidFill>
                <a:effectLst/>
                <a:uLnTx/>
                <a:uFillTx/>
                <a:latin typeface="Arial"/>
                <a:ea typeface="+mn-ea"/>
                <a:cs typeface="+mn-cs"/>
              </a:rPr>
              <a:t>, J Meara, &amp; Vi Murray. Fundamentos de epidemiología ambiental para la protección de la salud. OUP Oxford, 2012. pp. 296.</a:t>
            </a:r>
          </a:p>
          <a:p>
            <a:pPr marL="0" marR="0" lvl="0" indent="0" algn="r" defTabSz="914400" rtl="0" eaLnBrk="1" fontAlgn="auto" latinLnBrk="0" hangingPunct="1">
              <a:lnSpc>
                <a:spcPct val="90000"/>
              </a:lnSpc>
              <a:spcBef>
                <a:spcPts val="1000"/>
              </a:spcBef>
              <a:spcAft>
                <a:spcPts val="0"/>
              </a:spcAft>
              <a:buClr>
                <a:prstClr val="black"/>
              </a:buClr>
              <a:buSzPts val="1200"/>
              <a:buFont typeface="Arial" panose="020B0604020202020204" pitchFamily="34" charset="0"/>
              <a:buNone/>
              <a:tabLst/>
              <a:defRPr/>
            </a:pPr>
            <a:endParaRPr kumimoji="0" lang="es-ES" sz="1200" b="0" i="0" u="none" strike="noStrike" kern="1200" cap="none" spc="0" normalizeH="0" baseline="0" dirty="0">
              <a:ln>
                <a:noFill/>
              </a:ln>
              <a:solidFill>
                <a:prstClr val="black"/>
              </a:solidFill>
              <a:effectLst/>
              <a:uLnTx/>
              <a:uFillTx/>
              <a:latin typeface="Arial"/>
              <a:ea typeface="+mn-ea"/>
              <a:cs typeface="+mn-cs"/>
            </a:endParaRPr>
          </a:p>
        </p:txBody>
      </p:sp>
      <p:sp>
        <p:nvSpPr>
          <p:cNvPr id="2" name="Title 1">
            <a:extLst>
              <a:ext uri="{FF2B5EF4-FFF2-40B4-BE49-F238E27FC236}">
                <a16:creationId xmlns:a16="http://schemas.microsoft.com/office/drawing/2014/main" id="{822E8DF2-89A1-37F8-606A-B35150E5B80E}"/>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Conceptos clave en toxicología (1/2)</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3" name="Google Shape;553;p33"/>
          <p:cNvSpPr txBox="1"/>
          <p:nvPr/>
        </p:nvSpPr>
        <p:spPr>
          <a:xfrm>
            <a:off x="838200" y="1478857"/>
            <a:ext cx="4943476" cy="4639309"/>
          </a:xfrm>
          <a:prstGeom prst="rect">
            <a:avLst/>
          </a:prstGeom>
          <a:noFill/>
          <a:ln>
            <a:noFill/>
          </a:ln>
        </p:spPr>
        <p:txBody>
          <a:bodyPr spcFirstLastPara="1" wrap="square" lIns="91425" tIns="45700" rIns="91425" bIns="45700" anchor="t" anchorCtr="0">
            <a:noAutofit/>
          </a:bodyPr>
          <a:lstStyle/>
          <a:p>
            <a:pPr marL="228600" marR="0" lvl="0" indent="-228600" algn="l" defTabSz="457200" rtl="0" eaLnBrk="1" fontAlgn="auto" latinLnBrk="0" hangingPunct="1">
              <a:lnSpc>
                <a:spcPct val="100000"/>
              </a:lnSpc>
              <a:spcBef>
                <a:spcPts val="0"/>
              </a:spcBef>
              <a:spcAft>
                <a:spcPts val="0"/>
              </a:spcAft>
              <a:buClr>
                <a:prstClr val="black"/>
              </a:buClr>
              <a:buSzPts val="2800"/>
              <a:buFont typeface="Arial"/>
              <a:buChar char="•"/>
              <a:tabLst/>
              <a:defRPr/>
            </a:pPr>
            <a:r>
              <a:rPr kumimoji="0" lang="es-ES" sz="2800" b="1" i="0" u="none" strike="noStrike" kern="1200" cap="none" spc="0" normalizeH="0" baseline="0" dirty="0">
                <a:ln>
                  <a:noFill/>
                </a:ln>
                <a:solidFill>
                  <a:srgbClr val="00953A"/>
                </a:solidFill>
                <a:effectLst/>
                <a:uLnTx/>
                <a:uFillTx/>
                <a:latin typeface="Arial"/>
                <a:ea typeface="Arial"/>
                <a:cs typeface="Arial"/>
                <a:sym typeface="Arial"/>
              </a:rPr>
              <a:t>Respuesta a la dosis: </a:t>
            </a:r>
            <a:r>
              <a:rPr kumimoji="0" lang="es-ES" sz="2800" b="0" i="0" u="none" strike="noStrike" kern="1200" cap="none" spc="0" normalizeH="0" baseline="0" dirty="0">
                <a:ln>
                  <a:noFill/>
                </a:ln>
                <a:solidFill>
                  <a:prstClr val="black"/>
                </a:solidFill>
                <a:effectLst/>
                <a:uLnTx/>
                <a:uFillTx/>
                <a:latin typeface="Arial"/>
                <a:ea typeface="Arial"/>
                <a:cs typeface="Arial"/>
                <a:sym typeface="Arial"/>
              </a:rPr>
              <a:t>Cómo reacciona el organismo a una cantidad de toxina que entra en </a:t>
            </a:r>
            <a:br>
              <a:rPr kumimoji="0" lang="es-ES" sz="2800" b="0" i="0" u="none" strike="noStrike" kern="1200" cap="none" spc="0" normalizeH="0" baseline="0" dirty="0">
                <a:ln>
                  <a:noFill/>
                </a:ln>
                <a:solidFill>
                  <a:prstClr val="black"/>
                </a:solidFill>
                <a:effectLst/>
                <a:uLnTx/>
                <a:uFillTx/>
                <a:latin typeface="Arial"/>
                <a:ea typeface="Arial"/>
                <a:cs typeface="Arial"/>
                <a:sym typeface="Arial"/>
              </a:rPr>
            </a:br>
            <a:r>
              <a:rPr kumimoji="0" lang="es-ES" sz="2800" b="0" i="0" u="none" strike="noStrike" kern="1200" cap="none" spc="0" normalizeH="0" baseline="0" dirty="0">
                <a:ln>
                  <a:noFill/>
                </a:ln>
                <a:solidFill>
                  <a:prstClr val="black"/>
                </a:solidFill>
                <a:effectLst/>
                <a:uLnTx/>
                <a:uFillTx/>
                <a:latin typeface="Arial"/>
                <a:ea typeface="Arial"/>
                <a:cs typeface="Arial"/>
                <a:sym typeface="Arial"/>
              </a:rPr>
              <a:t>el cuerpo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6" name="Google Shape;551;p33">
            <a:extLst>
              <a:ext uri="{FF2B5EF4-FFF2-40B4-BE49-F238E27FC236}">
                <a16:creationId xmlns:a16="http://schemas.microsoft.com/office/drawing/2014/main" id="{231317E7-87F0-1109-F61C-B8A783F728F8}"/>
              </a:ext>
            </a:extLst>
          </p:cNvPr>
          <p:cNvSpPr txBox="1">
            <a:spLocks/>
          </p:cNvSpPr>
          <p:nvPr/>
        </p:nvSpPr>
        <p:spPr>
          <a:xfrm>
            <a:off x="3689499" y="6339723"/>
            <a:ext cx="5859086" cy="310634"/>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0"/>
              </a:spcBef>
              <a:spcAft>
                <a:spcPts val="0"/>
              </a:spcAft>
              <a:buClr>
                <a:prstClr val="black"/>
              </a:buClr>
              <a:buSzPts val="1200"/>
              <a:buFont typeface="Arial" panose="020B0604020202020204" pitchFamily="34" charset="0"/>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IA. Kreis, A Busby, G Leonardi, J Meara, &amp; Vi Murray. Fundamentos de epidemiología ambiental para la protección de la salud. OUP Oxford, 2012. pp. 296.</a:t>
            </a:r>
          </a:p>
          <a:p>
            <a:pPr marL="0" marR="0" lvl="0" indent="0" algn="r" defTabSz="914400" rtl="0" eaLnBrk="1" fontAlgn="auto" latinLnBrk="0" hangingPunct="1">
              <a:lnSpc>
                <a:spcPct val="90000"/>
              </a:lnSpc>
              <a:spcBef>
                <a:spcPts val="1000"/>
              </a:spcBef>
              <a:spcAft>
                <a:spcPts val="0"/>
              </a:spcAft>
              <a:buClr>
                <a:prstClr val="black"/>
              </a:buClr>
              <a:buSzPts val="1200"/>
              <a:buFont typeface="Arial" panose="020B0604020202020204" pitchFamily="34" charset="0"/>
              <a:buNone/>
              <a:tabLst/>
              <a:defRPr/>
            </a:pPr>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
        <p:nvSpPr>
          <p:cNvPr id="4" name="Title 1">
            <a:extLst>
              <a:ext uri="{FF2B5EF4-FFF2-40B4-BE49-F238E27FC236}">
                <a16:creationId xmlns:a16="http://schemas.microsoft.com/office/drawing/2014/main" id="{F305F537-607A-B9B8-B920-7DBE4831D0F5}"/>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Conceptos clave en toxicología (2/2)</a:t>
            </a:r>
          </a:p>
        </p:txBody>
      </p:sp>
      <p:grpSp>
        <p:nvGrpSpPr>
          <p:cNvPr id="7" name="Group 6">
            <a:extLst>
              <a:ext uri="{FF2B5EF4-FFF2-40B4-BE49-F238E27FC236}">
                <a16:creationId xmlns:a16="http://schemas.microsoft.com/office/drawing/2014/main" id="{4B2F7A0B-8994-4A36-8C0D-DF1644B88793}"/>
              </a:ext>
            </a:extLst>
          </p:cNvPr>
          <p:cNvGrpSpPr/>
          <p:nvPr/>
        </p:nvGrpSpPr>
        <p:grpSpPr>
          <a:xfrm>
            <a:off x="5868935" y="1478856"/>
            <a:ext cx="5670429" cy="4388543"/>
            <a:chOff x="5868935" y="1478856"/>
            <a:chExt cx="5670429" cy="4388543"/>
          </a:xfrm>
        </p:grpSpPr>
        <p:pic>
          <p:nvPicPr>
            <p:cNvPr id="2" name="Google Shape;552;p33" descr="Toxicology Education Foundation | Basics of Dose-Response">
              <a:extLst>
                <a:ext uri="{FF2B5EF4-FFF2-40B4-BE49-F238E27FC236}">
                  <a16:creationId xmlns:a16="http://schemas.microsoft.com/office/drawing/2014/main" id="{0EC9E6F3-F1A3-10B1-B7A1-B69BA677D99A}"/>
                </a:ext>
              </a:extLst>
            </p:cNvPr>
            <p:cNvPicPr preferRelativeResize="0"/>
            <p:nvPr/>
          </p:nvPicPr>
          <p:blipFill rotWithShape="1">
            <a:blip r:embed="rId3">
              <a:alphaModFix/>
            </a:blip>
            <a:srcRect/>
            <a:stretch/>
          </p:blipFill>
          <p:spPr>
            <a:xfrm>
              <a:off x="5868935" y="1478856"/>
              <a:ext cx="5670429" cy="4388543"/>
            </a:xfrm>
            <a:prstGeom prst="rect">
              <a:avLst/>
            </a:prstGeom>
            <a:noFill/>
            <a:ln>
              <a:noFill/>
            </a:ln>
          </p:spPr>
        </p:pic>
        <p:sp>
          <p:nvSpPr>
            <p:cNvPr id="3" name="Rectangle 2">
              <a:extLst>
                <a:ext uri="{FF2B5EF4-FFF2-40B4-BE49-F238E27FC236}">
                  <a16:creationId xmlns:a16="http://schemas.microsoft.com/office/drawing/2014/main" id="{91E53CD8-DEF6-696F-642B-D18A5E9A392D}"/>
                </a:ext>
              </a:extLst>
            </p:cNvPr>
            <p:cNvSpPr/>
            <p:nvPr/>
          </p:nvSpPr>
          <p:spPr>
            <a:xfrm>
              <a:off x="8634185" y="5379144"/>
              <a:ext cx="914400" cy="31063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tx1"/>
                  </a:solidFill>
                </a:rPr>
                <a:t>Dosis</a:t>
              </a:r>
              <a:endParaRPr lang="es-GT" b="1" dirty="0">
                <a:solidFill>
                  <a:schemeClr val="tx1"/>
                </a:solidFill>
              </a:endParaRPr>
            </a:p>
          </p:txBody>
        </p:sp>
        <p:sp>
          <p:nvSpPr>
            <p:cNvPr id="5" name="Rectangle 4">
              <a:extLst>
                <a:ext uri="{FF2B5EF4-FFF2-40B4-BE49-F238E27FC236}">
                  <a16:creationId xmlns:a16="http://schemas.microsoft.com/office/drawing/2014/main" id="{10071FC2-8942-DDCB-7DB7-1EFAE9DFEB53}"/>
                </a:ext>
              </a:extLst>
            </p:cNvPr>
            <p:cNvSpPr/>
            <p:nvPr/>
          </p:nvSpPr>
          <p:spPr>
            <a:xfrm rot="16200000">
              <a:off x="4384053" y="3635163"/>
              <a:ext cx="3750590" cy="3266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 Respuesta </a:t>
              </a:r>
              <a:r>
                <a:rPr lang="en-US" b="1" dirty="0" err="1">
                  <a:solidFill>
                    <a:schemeClr val="tx1"/>
                  </a:solidFill>
                </a:rPr>
                <a:t>en</a:t>
              </a:r>
              <a:r>
                <a:rPr lang="en-US" b="1" dirty="0">
                  <a:solidFill>
                    <a:schemeClr val="tx1"/>
                  </a:solidFill>
                </a:rPr>
                <a:t> la población</a:t>
              </a:r>
              <a:endParaRPr lang="es-GT" b="1" dirty="0">
                <a:solidFill>
                  <a:schemeClr val="tx1"/>
                </a:solidFill>
              </a:endParaRPr>
            </a:p>
          </p:txBody>
        </p:sp>
      </p:grpSp>
    </p:spTree>
    <p:extLst>
      <p:ext uri="{BB962C8B-B14F-4D97-AF65-F5344CB8AC3E}">
        <p14:creationId xmlns:p14="http://schemas.microsoft.com/office/powerpoint/2010/main" val="1300150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s-ES" dirty="0"/>
              <a:t>Al final de esta sesión, será capaz de:</a:t>
            </a:r>
          </a:p>
          <a:p>
            <a:pPr marL="228600" lvl="0" indent="-228600" algn="l" rtl="0">
              <a:lnSpc>
                <a:spcPct val="100000"/>
              </a:lnSpc>
              <a:spcBef>
                <a:spcPts val="1000"/>
              </a:spcBef>
              <a:spcAft>
                <a:spcPts val="0"/>
              </a:spcAft>
              <a:buClr>
                <a:schemeClr val="dk1"/>
              </a:buClr>
              <a:buSzPts val="2800"/>
              <a:buFont typeface="Arial"/>
              <a:buChar char="•"/>
            </a:pPr>
            <a:r>
              <a:rPr lang="es-ES" b="0" dirty="0"/>
              <a:t>Definir un brote</a:t>
            </a:r>
          </a:p>
          <a:p>
            <a:pPr marL="228600" lvl="0" indent="-228600" algn="l" rtl="0">
              <a:lnSpc>
                <a:spcPct val="100000"/>
              </a:lnSpc>
              <a:spcBef>
                <a:spcPts val="1000"/>
              </a:spcBef>
              <a:spcAft>
                <a:spcPts val="0"/>
              </a:spcAft>
              <a:buClr>
                <a:schemeClr val="dk1"/>
              </a:buClr>
              <a:buSzPts val="2800"/>
              <a:buFont typeface="Arial"/>
              <a:buChar char="•"/>
            </a:pPr>
            <a:r>
              <a:rPr lang="es-ES" b="0" dirty="0"/>
              <a:t>Determinar cuándo investigar un brote</a:t>
            </a:r>
            <a:endParaRPr lang="es-ES" dirty="0"/>
          </a:p>
          <a:p>
            <a:pPr marL="228600" lvl="0" indent="-228600" algn="l" rtl="0">
              <a:lnSpc>
                <a:spcPct val="100000"/>
              </a:lnSpc>
              <a:spcBef>
                <a:spcPts val="1000"/>
              </a:spcBef>
              <a:spcAft>
                <a:spcPts val="0"/>
              </a:spcAft>
              <a:buClr>
                <a:schemeClr val="dk1"/>
              </a:buClr>
              <a:buSzPts val="2800"/>
              <a:buFont typeface="Arial"/>
              <a:buChar char="•"/>
            </a:pPr>
            <a:r>
              <a:rPr lang="es-ES" b="0" dirty="0"/>
              <a:t>Desarrollar objetivos de investigación claros</a:t>
            </a:r>
          </a:p>
          <a:p>
            <a:pPr marL="228600" lvl="0" indent="-228600" algn="l" rtl="0">
              <a:lnSpc>
                <a:spcPct val="100000"/>
              </a:lnSpc>
              <a:spcBef>
                <a:spcPts val="1000"/>
              </a:spcBef>
              <a:spcAft>
                <a:spcPts val="0"/>
              </a:spcAft>
              <a:buClr>
                <a:schemeClr val="dk1"/>
              </a:buClr>
              <a:buSzPts val="2800"/>
              <a:buFont typeface="Arial"/>
              <a:buChar char="•"/>
            </a:pPr>
            <a:r>
              <a:rPr lang="es-ES" b="0" dirty="0"/>
              <a:t>Aplicar los conceptos toxicológicos clave a los brotes</a:t>
            </a:r>
            <a:endParaRPr lang="es-ES" dirty="0"/>
          </a:p>
          <a:p>
            <a:pPr marL="228600" lvl="0" indent="-228600" algn="l" rtl="0">
              <a:lnSpc>
                <a:spcPct val="100000"/>
              </a:lnSpc>
              <a:spcBef>
                <a:spcPts val="1000"/>
              </a:spcBef>
              <a:spcAft>
                <a:spcPts val="0"/>
              </a:spcAft>
              <a:buClr>
                <a:schemeClr val="dk1"/>
              </a:buClr>
              <a:buSzPts val="2800"/>
              <a:buFont typeface="Arial"/>
              <a:buChar char="•"/>
            </a:pPr>
            <a:r>
              <a:rPr lang="es-ES" b="0" dirty="0"/>
              <a:t>Describir la importancia de la colaboración, la coordinación y la comunicación con otros ministerios y sectores durante la investigación de un brote, utilizando el enfoque Una Sola Salud</a:t>
            </a:r>
            <a:endParaRPr lang="es-E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8" name="Google Shape;568;p35"/>
          <p:cNvSpPr txBox="1">
            <a:spLocks noGrp="1"/>
          </p:cNvSpPr>
          <p:nvPr>
            <p:ph sz="half" idx="2"/>
          </p:nvPr>
        </p:nvSpPr>
        <p:spPr>
          <a:xfrm>
            <a:off x="838200" y="1478857"/>
            <a:ext cx="10515600" cy="5230056"/>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es-ES" sz="2600" dirty="0"/>
              <a:t>Brote = más casos de los previstos</a:t>
            </a:r>
          </a:p>
          <a:p>
            <a:pPr marL="228600" lvl="0" indent="-228600" algn="l" rtl="0">
              <a:lnSpc>
                <a:spcPct val="100000"/>
              </a:lnSpc>
              <a:spcBef>
                <a:spcPts val="1200"/>
              </a:spcBef>
              <a:spcAft>
                <a:spcPts val="0"/>
              </a:spcAft>
              <a:buClr>
                <a:schemeClr val="dk1"/>
              </a:buClr>
              <a:buSzPts val="2400"/>
              <a:buChar char="•"/>
            </a:pPr>
            <a:r>
              <a:rPr lang="es-ES" sz="2600" dirty="0"/>
              <a:t>Consideraciones para realizar una investigación de campo</a:t>
            </a:r>
          </a:p>
          <a:p>
            <a:pPr lvl="1" algn="l" rtl="0">
              <a:lnSpc>
                <a:spcPct val="100000"/>
              </a:lnSpc>
              <a:spcBef>
                <a:spcPts val="1000"/>
              </a:spcBef>
              <a:spcAft>
                <a:spcPts val="0"/>
              </a:spcAft>
              <a:buSzPts val="2000"/>
            </a:pPr>
            <a:r>
              <a:rPr lang="es-ES" sz="2200" dirty="0"/>
              <a:t>Tamaño del brote</a:t>
            </a:r>
          </a:p>
          <a:p>
            <a:pPr lvl="1" algn="l" rtl="0">
              <a:lnSpc>
                <a:spcPct val="100000"/>
              </a:lnSpc>
              <a:spcBef>
                <a:spcPts val="1000"/>
              </a:spcBef>
              <a:spcAft>
                <a:spcPts val="0"/>
              </a:spcAft>
              <a:buSzPts val="2000"/>
            </a:pPr>
            <a:r>
              <a:rPr lang="es-ES" sz="2200" dirty="0"/>
              <a:t>Gravedad de la enfermedad</a:t>
            </a:r>
          </a:p>
          <a:p>
            <a:pPr lvl="1" algn="l" rtl="0">
              <a:lnSpc>
                <a:spcPct val="100000"/>
              </a:lnSpc>
              <a:spcBef>
                <a:spcPts val="1000"/>
              </a:spcBef>
              <a:spcAft>
                <a:spcPts val="0"/>
              </a:spcAft>
              <a:buSzPts val="2000"/>
            </a:pPr>
            <a:r>
              <a:rPr lang="es-ES" sz="2200" dirty="0"/>
              <a:t>Potencial de propagación</a:t>
            </a:r>
          </a:p>
          <a:p>
            <a:pPr lvl="1" algn="l" rtl="0">
              <a:lnSpc>
                <a:spcPct val="100000"/>
              </a:lnSpc>
              <a:spcBef>
                <a:spcPts val="1000"/>
              </a:spcBef>
              <a:spcAft>
                <a:spcPts val="0"/>
              </a:spcAft>
              <a:buSzPts val="2000"/>
            </a:pPr>
            <a:r>
              <a:rPr lang="es-ES" sz="2200" dirty="0"/>
              <a:t>Conocimiento de la enfermedad</a:t>
            </a:r>
          </a:p>
          <a:p>
            <a:pPr lvl="1" algn="l" rtl="0">
              <a:lnSpc>
                <a:spcPct val="100000"/>
              </a:lnSpc>
              <a:spcBef>
                <a:spcPts val="1000"/>
              </a:spcBef>
              <a:spcAft>
                <a:spcPts val="0"/>
              </a:spcAft>
              <a:buSzPts val="2000"/>
            </a:pPr>
            <a:r>
              <a:rPr lang="es-ES" sz="2200" dirty="0"/>
              <a:t>Recursos del Ministerio de Sanidad/Agricultura/Medio Ambiente</a:t>
            </a:r>
          </a:p>
          <a:p>
            <a:pPr marL="228600" lvl="0" indent="-228600" algn="l" rtl="0">
              <a:lnSpc>
                <a:spcPct val="100000"/>
              </a:lnSpc>
              <a:spcBef>
                <a:spcPts val="1700"/>
              </a:spcBef>
              <a:spcAft>
                <a:spcPts val="0"/>
              </a:spcAft>
              <a:buClr>
                <a:schemeClr val="dk1"/>
              </a:buClr>
              <a:buSzPts val="2400"/>
              <a:buChar char="•"/>
            </a:pPr>
            <a:r>
              <a:rPr lang="es-ES" sz="2600" dirty="0"/>
              <a:t>Si se conoce la fuente/modo de transmisión: </a:t>
            </a:r>
            <a:r>
              <a:rPr lang="es-ES" sz="2600" b="1" dirty="0">
                <a:solidFill>
                  <a:srgbClr val="00953A"/>
                </a:solidFill>
              </a:rPr>
              <a:t>control</a:t>
            </a:r>
            <a:endParaRPr lang="es-ES" sz="2600" dirty="0"/>
          </a:p>
          <a:p>
            <a:pPr marL="228600" lvl="0" indent="-228600" algn="l" rtl="0">
              <a:lnSpc>
                <a:spcPct val="100000"/>
              </a:lnSpc>
              <a:spcBef>
                <a:spcPts val="1200"/>
              </a:spcBef>
              <a:spcAft>
                <a:spcPts val="0"/>
              </a:spcAft>
              <a:buClr>
                <a:schemeClr val="dk1"/>
              </a:buClr>
              <a:buSzPts val="2400"/>
              <a:buChar char="•"/>
            </a:pPr>
            <a:r>
              <a:rPr lang="es-ES" sz="2600" dirty="0"/>
              <a:t>Si se desconoce la fuente/modo: </a:t>
            </a:r>
            <a:r>
              <a:rPr lang="es-ES" sz="2600" b="1" dirty="0">
                <a:solidFill>
                  <a:srgbClr val="00953A"/>
                </a:solidFill>
              </a:rPr>
              <a:t>investigar</a:t>
            </a:r>
            <a:endParaRPr lang="es-ES" sz="2600" dirty="0"/>
          </a:p>
          <a:p>
            <a:pPr marL="228600" lvl="0" indent="-228600" algn="l" rtl="0">
              <a:lnSpc>
                <a:spcPct val="100000"/>
              </a:lnSpc>
              <a:spcBef>
                <a:spcPts val="1200"/>
              </a:spcBef>
              <a:spcAft>
                <a:spcPts val="0"/>
              </a:spcAft>
              <a:buClr>
                <a:schemeClr val="dk1"/>
              </a:buClr>
              <a:buSzPts val="2400"/>
              <a:buChar char="•"/>
            </a:pPr>
            <a:r>
              <a:rPr lang="es-ES" sz="2600" dirty="0"/>
              <a:t>Conozca sus objetivos antes de salir al campo</a:t>
            </a:r>
          </a:p>
        </p:txBody>
      </p:sp>
      <p:sp>
        <p:nvSpPr>
          <p:cNvPr id="3" name="Title 1">
            <a:extLst>
              <a:ext uri="{FF2B5EF4-FFF2-40B4-BE49-F238E27FC236}">
                <a16:creationId xmlns:a16="http://schemas.microsoft.com/office/drawing/2014/main" id="{FCC3794B-7675-5C00-D626-8299C956862E}"/>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Resumen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6" name="Google Shape;576;p36"/>
          <p:cNvSpPr txBox="1">
            <a:spLocks noGrp="1"/>
          </p:cNvSpPr>
          <p:nvPr>
            <p:ph sz="half" idx="2"/>
          </p:nvPr>
        </p:nvSpPr>
        <p:spPr>
          <a:xfrm>
            <a:off x="827567" y="1340633"/>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1000"/>
              </a:spcBef>
              <a:spcAft>
                <a:spcPts val="0"/>
              </a:spcAft>
              <a:buClr>
                <a:schemeClr val="dk1"/>
              </a:buClr>
              <a:buSzPts val="2800"/>
              <a:buFont typeface="Arial"/>
              <a:buChar char="•"/>
            </a:pPr>
            <a:r>
              <a:rPr lang="es-ES" b="0" dirty="0"/>
              <a:t>Definir un brote</a:t>
            </a:r>
          </a:p>
          <a:p>
            <a:pPr marL="228600" lvl="0" indent="-228600" algn="l" rtl="0">
              <a:lnSpc>
                <a:spcPct val="100000"/>
              </a:lnSpc>
              <a:spcBef>
                <a:spcPts val="1000"/>
              </a:spcBef>
              <a:spcAft>
                <a:spcPts val="0"/>
              </a:spcAft>
              <a:buClr>
                <a:schemeClr val="dk1"/>
              </a:buClr>
              <a:buSzPts val="2800"/>
              <a:buFont typeface="Arial"/>
              <a:buChar char="•"/>
            </a:pPr>
            <a:r>
              <a:rPr lang="es-ES" b="0" dirty="0"/>
              <a:t>Determinar cuándo investigar un brote</a:t>
            </a:r>
            <a:endParaRPr lang="es-ES" dirty="0"/>
          </a:p>
          <a:p>
            <a:pPr marL="228600" lvl="0" indent="-228600" algn="l" rtl="0">
              <a:lnSpc>
                <a:spcPct val="100000"/>
              </a:lnSpc>
              <a:spcBef>
                <a:spcPts val="1000"/>
              </a:spcBef>
              <a:spcAft>
                <a:spcPts val="0"/>
              </a:spcAft>
              <a:buClr>
                <a:schemeClr val="dk1"/>
              </a:buClr>
              <a:buSzPts val="2800"/>
              <a:buFont typeface="Arial"/>
              <a:buChar char="•"/>
            </a:pPr>
            <a:r>
              <a:rPr lang="es-ES" b="0" dirty="0"/>
              <a:t>Desarrollar objetivos de investigación claros</a:t>
            </a:r>
          </a:p>
          <a:p>
            <a:pPr marL="228600" lvl="0" indent="-228600" algn="l" rtl="0">
              <a:lnSpc>
                <a:spcPct val="100000"/>
              </a:lnSpc>
              <a:spcBef>
                <a:spcPts val="1000"/>
              </a:spcBef>
              <a:spcAft>
                <a:spcPts val="0"/>
              </a:spcAft>
              <a:buClr>
                <a:schemeClr val="dk1"/>
              </a:buClr>
              <a:buSzPts val="2800"/>
              <a:buFont typeface="Arial"/>
              <a:buChar char="•"/>
            </a:pPr>
            <a:r>
              <a:rPr lang="es-ES" b="0" dirty="0"/>
              <a:t>Aplicar los conceptos toxicológicos clave a los brotes</a:t>
            </a:r>
            <a:endParaRPr lang="es-ES" dirty="0"/>
          </a:p>
          <a:p>
            <a:pPr marL="228600" lvl="0" indent="-228600" algn="l" rtl="0">
              <a:lnSpc>
                <a:spcPct val="100000"/>
              </a:lnSpc>
              <a:spcBef>
                <a:spcPts val="1000"/>
              </a:spcBef>
              <a:spcAft>
                <a:spcPts val="0"/>
              </a:spcAft>
              <a:buClr>
                <a:schemeClr val="dk1"/>
              </a:buClr>
              <a:buSzPts val="2800"/>
              <a:buFont typeface="Arial"/>
              <a:buChar char="•"/>
            </a:pPr>
            <a:r>
              <a:rPr lang="es-ES" b="0" dirty="0"/>
              <a:t>Comprender la importancia de la colaboración, la coordinación y la comunicación con otros ministerios y sectores durante la investigación de </a:t>
            </a:r>
            <a:r>
              <a:rPr lang="es-ES" b="0"/>
              <a:t>un brote, </a:t>
            </a:r>
            <a:r>
              <a:rPr lang="es-ES" b="0" dirty="0"/>
              <a:t>utilizando el enfoque Una </a:t>
            </a:r>
            <a:r>
              <a:rPr lang="es-ES" dirty="0"/>
              <a:t>S</a:t>
            </a:r>
            <a:r>
              <a:rPr lang="es-ES" b="0" dirty="0"/>
              <a:t>ola </a:t>
            </a:r>
            <a:r>
              <a:rPr lang="es-ES" dirty="0"/>
              <a:t>S</a:t>
            </a:r>
            <a:r>
              <a:rPr lang="es-ES" b="0" dirty="0"/>
              <a:t>alud</a:t>
            </a:r>
            <a:endParaRPr lang="es-ES" dirty="0"/>
          </a:p>
        </p:txBody>
      </p:sp>
      <p:sp>
        <p:nvSpPr>
          <p:cNvPr id="575" name="Google Shape;575;p36"/>
          <p:cNvSpPr txBox="1"/>
          <p:nvPr/>
        </p:nvSpPr>
        <p:spPr>
          <a:xfrm>
            <a:off x="4221929" y="5738246"/>
            <a:ext cx="3748142" cy="830997"/>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4800" b="0" i="0" u="none" strike="noStrike" kern="1200" cap="none" spc="0" normalizeH="0" baseline="0" dirty="0">
                <a:ln>
                  <a:noFill/>
                </a:ln>
                <a:solidFill>
                  <a:srgbClr val="00953A"/>
                </a:solidFill>
                <a:effectLst/>
                <a:uLnTx/>
                <a:uFillTx/>
                <a:latin typeface="Arial"/>
                <a:ea typeface="Arial"/>
                <a:cs typeface="Arial"/>
                <a:sym typeface="Arial"/>
              </a:rPr>
              <a:t>¿Preguntas? </a:t>
            </a:r>
          </a:p>
        </p:txBody>
      </p:sp>
      <p:sp>
        <p:nvSpPr>
          <p:cNvPr id="2" name="Title 1">
            <a:extLst>
              <a:ext uri="{FF2B5EF4-FFF2-40B4-BE49-F238E27FC236}">
                <a16:creationId xmlns:a16="http://schemas.microsoft.com/office/drawing/2014/main" id="{B6789271-36C9-0285-36D0-82DA72453852}"/>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Revisión de los objetivos de aprendizaje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Google Shape;270;p4"/>
          <p:cNvPicPr preferRelativeResize="0"/>
          <p:nvPr/>
        </p:nvPicPr>
        <p:blipFill rotWithShape="1">
          <a:blip r:embed="rId3">
            <a:alphaModFix/>
          </a:blip>
          <a:srcRect t="20550" b="20683"/>
          <a:stretch/>
        </p:blipFill>
        <p:spPr>
          <a:xfrm>
            <a:off x="551017" y="1318173"/>
            <a:ext cx="7554161" cy="4439286"/>
          </a:xfrm>
          <a:prstGeom prst="rect">
            <a:avLst/>
          </a:prstGeom>
          <a:noFill/>
          <a:ln>
            <a:noFill/>
          </a:ln>
        </p:spPr>
      </p:pic>
      <p:sp>
        <p:nvSpPr>
          <p:cNvPr id="271" name="Google Shape;271;p4"/>
          <p:cNvSpPr/>
          <p:nvPr/>
        </p:nvSpPr>
        <p:spPr>
          <a:xfrm>
            <a:off x="8105180" y="2233875"/>
            <a:ext cx="3611897" cy="919401"/>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Cólera en Yemen: 900,000 casos sospechosos, 1,350 muertes, enero 2018 - septiembre 2019</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3" name="Google Shape;273;p4"/>
          <p:cNvSpPr/>
          <p:nvPr/>
        </p:nvSpPr>
        <p:spPr>
          <a:xfrm>
            <a:off x="8105178" y="4520116"/>
            <a:ext cx="3611899" cy="646986"/>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Brote mundial de </a:t>
            </a:r>
            <a:r>
              <a:rPr kumimoji="0" lang="es-ES" sz="1600" b="0" i="0" u="none" strike="noStrike" kern="1200" cap="none" spc="0" normalizeH="0" baseline="0" dirty="0" err="1">
                <a:ln>
                  <a:noFill/>
                </a:ln>
                <a:solidFill>
                  <a:prstClr val="black"/>
                </a:solidFill>
                <a:effectLst/>
                <a:uLnTx/>
                <a:uFillTx/>
                <a:latin typeface="Arial"/>
                <a:ea typeface="Arial"/>
                <a:cs typeface="Arial"/>
                <a:sym typeface="Arial"/>
              </a:rPr>
              <a:t>Mpox</a:t>
            </a: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 2022-23: ~87,000 casos en 111 países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4" name="Google Shape;274;p4"/>
          <p:cNvSpPr/>
          <p:nvPr/>
        </p:nvSpPr>
        <p:spPr>
          <a:xfrm>
            <a:off x="8105180" y="3275171"/>
            <a:ext cx="3611899" cy="1191771"/>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Más de 240 casos humanos confirmados de influenza aviar (H5N1) en todo el mundo entre 2003 y 2022 </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5" name="Google Shape;275;p4"/>
          <p:cNvSpPr/>
          <p:nvPr/>
        </p:nvSpPr>
        <p:spPr>
          <a:xfrm>
            <a:off x="138223" y="4075434"/>
            <a:ext cx="2017115" cy="1191816"/>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Zika en las Américas:</a:t>
            </a:r>
            <a:br>
              <a:rPr kumimoji="0" lang="es-ES" sz="1600" b="0" i="0" u="none" strike="noStrike" kern="1200" cap="none" spc="0" normalizeH="0" baseline="0" dirty="0">
                <a:ln>
                  <a:noFill/>
                </a:ln>
                <a:solidFill>
                  <a:prstClr val="black"/>
                </a:solidFill>
                <a:effectLst/>
                <a:uLnTx/>
                <a:uFillTx/>
                <a:latin typeface="Arial"/>
                <a:ea typeface="Arial"/>
                <a:cs typeface="Arial"/>
                <a:sym typeface="Arial"/>
              </a:rPr>
            </a:b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18 países afectados en 2017</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6" name="Google Shape;276;p4"/>
          <p:cNvSpPr/>
          <p:nvPr/>
        </p:nvSpPr>
        <p:spPr>
          <a:xfrm>
            <a:off x="8105180" y="1475619"/>
            <a:ext cx="3611897" cy="646986"/>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Brotes de MERS en Arabia Saudí, EAU y Qatar de 2012 a 2024</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7" name="Google Shape;277;p4"/>
          <p:cNvSpPr/>
          <p:nvPr/>
        </p:nvSpPr>
        <p:spPr>
          <a:xfrm>
            <a:off x="3256188" y="5128942"/>
            <a:ext cx="3039817" cy="646986"/>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Brotes de ébola en África Central 2018-2023</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8" name="Google Shape;278;p4"/>
          <p:cNvSpPr/>
          <p:nvPr/>
        </p:nvSpPr>
        <p:spPr>
          <a:xfrm>
            <a:off x="8105178" y="5202161"/>
            <a:ext cx="3611899" cy="374571"/>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Brotes de sarampión en el mundo </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79" name="Google Shape;279;p4"/>
          <p:cNvSpPr/>
          <p:nvPr/>
        </p:nvSpPr>
        <p:spPr>
          <a:xfrm>
            <a:off x="8105178" y="5646850"/>
            <a:ext cx="3611898" cy="374526"/>
          </a:xfrm>
          <a:prstGeom prst="roundRect">
            <a:avLst>
              <a:gd name="adj" fmla="val 16667"/>
            </a:avLst>
          </a:prstGeom>
          <a:noFill/>
          <a:ln w="381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dirty="0">
                <a:ln>
                  <a:noFill/>
                </a:ln>
                <a:solidFill>
                  <a:prstClr val="black"/>
                </a:solidFill>
                <a:effectLst/>
                <a:uLnTx/>
                <a:uFillTx/>
                <a:latin typeface="Arial"/>
                <a:ea typeface="Arial"/>
                <a:cs typeface="Arial"/>
                <a:sym typeface="Arial"/>
              </a:rPr>
              <a:t>Grupos COVID-19 en todo el mundo</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sp>
        <p:nvSpPr>
          <p:cNvPr id="280" name="Google Shape;280;p4"/>
          <p:cNvSpPr txBox="1"/>
          <p:nvPr/>
        </p:nvSpPr>
        <p:spPr>
          <a:xfrm>
            <a:off x="393971" y="5938185"/>
            <a:ext cx="10666696" cy="830956"/>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¿Qué otros brotes se han producido recientemente?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dirty="0">
                <a:ln>
                  <a:noFill/>
                </a:ln>
                <a:solidFill>
                  <a:prstClr val="black"/>
                </a:solidFill>
                <a:effectLst/>
                <a:uLnTx/>
                <a:uFillTx/>
                <a:latin typeface="Arial"/>
                <a:ea typeface="Arial"/>
                <a:cs typeface="Arial"/>
                <a:sym typeface="Arial"/>
              </a:rPr>
              <a:t>¿Por qué eran "brotes"?</a:t>
            </a:r>
            <a:endParaRPr kumimoji="0" lang="es-ES" sz="1800" b="0" i="0" u="none" strike="noStrike" kern="1200" cap="none" spc="0" normalizeH="0" baseline="0" dirty="0">
              <a:ln>
                <a:noFill/>
              </a:ln>
              <a:solidFill>
                <a:prstClr val="black"/>
              </a:solidFill>
              <a:effectLst/>
              <a:uLnTx/>
              <a:uFillTx/>
              <a:latin typeface="Arial"/>
              <a:ea typeface="+mn-ea"/>
              <a:cs typeface="+mn-cs"/>
            </a:endParaRPr>
          </a:p>
        </p:txBody>
      </p:sp>
      <p:cxnSp>
        <p:nvCxnSpPr>
          <p:cNvPr id="281" name="Google Shape;281;p4"/>
          <p:cNvCxnSpPr/>
          <p:nvPr/>
        </p:nvCxnSpPr>
        <p:spPr>
          <a:xfrm>
            <a:off x="8105179" y="2005650"/>
            <a:ext cx="0" cy="0"/>
          </a:xfrm>
          <a:prstGeom prst="straightConnector1">
            <a:avLst/>
          </a:prstGeom>
          <a:noFill/>
          <a:ln w="9525" cap="flat" cmpd="sng">
            <a:solidFill>
              <a:schemeClr val="accent1"/>
            </a:solidFill>
            <a:prstDash val="solid"/>
            <a:miter lim="800000"/>
            <a:headEnd type="none" w="sm" len="sm"/>
            <a:tailEnd type="triangle" w="med" len="med"/>
          </a:ln>
        </p:spPr>
      </p:cxnSp>
      <p:sp>
        <p:nvSpPr>
          <p:cNvPr id="3" name="Title 1">
            <a:extLst>
              <a:ext uri="{FF2B5EF4-FFF2-40B4-BE49-F238E27FC236}">
                <a16:creationId xmlns:a16="http://schemas.microsoft.com/office/drawing/2014/main" id="{E7F043D5-FA01-514E-C2A2-C222B21952D2}"/>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Brotes en las noticias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animBg="1"/>
      <p:bldP spid="273" grpId="0" animBg="1"/>
      <p:bldP spid="274" grpId="0" animBg="1"/>
      <p:bldP spid="275" grpId="0" animBg="1"/>
      <p:bldP spid="276" grpId="0" animBg="1"/>
      <p:bldP spid="277" grpId="0" animBg="1"/>
      <p:bldP spid="278" grpId="0" animBg="1"/>
      <p:bldP spid="27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8" name="Google Shape;288;p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820C"/>
              </a:buClr>
              <a:buSzPts val="2800"/>
              <a:buNone/>
            </a:pPr>
            <a:r>
              <a:rPr lang="es-ES" b="1" dirty="0">
                <a:solidFill>
                  <a:srgbClr val="00820C"/>
                </a:solidFill>
              </a:rPr>
              <a:t>Brote: </a:t>
            </a:r>
            <a:r>
              <a:rPr lang="es-ES" b="0" dirty="0"/>
              <a:t>Aparición de un número de casos de una enfermedad superior al previsto para un lugar y un momento determinados.</a:t>
            </a:r>
            <a:endParaRPr lang="es-ES" dirty="0"/>
          </a:p>
          <a:p>
            <a:pPr marL="228600" lvl="0" indent="-50800" algn="l" rtl="0">
              <a:lnSpc>
                <a:spcPct val="100000"/>
              </a:lnSpc>
              <a:spcBef>
                <a:spcPts val="1000"/>
              </a:spcBef>
              <a:spcAft>
                <a:spcPts val="0"/>
              </a:spcAft>
              <a:buClr>
                <a:schemeClr val="dk1"/>
              </a:buClr>
              <a:buSzPts val="2800"/>
              <a:buNone/>
            </a:pPr>
            <a:endParaRPr lang="es-ES" b="0" dirty="0">
              <a:solidFill>
                <a:schemeClr val="accent5"/>
              </a:solidFill>
            </a:endParaRPr>
          </a:p>
        </p:txBody>
      </p:sp>
      <p:cxnSp>
        <p:nvCxnSpPr>
          <p:cNvPr id="289" name="Google Shape;289;p5"/>
          <p:cNvCxnSpPr/>
          <p:nvPr/>
        </p:nvCxnSpPr>
        <p:spPr>
          <a:xfrm>
            <a:off x="3429000" y="2949623"/>
            <a:ext cx="0" cy="2828244"/>
          </a:xfrm>
          <a:prstGeom prst="straightConnector1">
            <a:avLst/>
          </a:prstGeom>
          <a:noFill/>
          <a:ln w="9525" cap="flat" cmpd="sng">
            <a:solidFill>
              <a:srgbClr val="000000"/>
            </a:solidFill>
            <a:prstDash val="solid"/>
            <a:round/>
            <a:headEnd type="none" w="med" len="med"/>
            <a:tailEnd type="none" w="med" len="med"/>
          </a:ln>
        </p:spPr>
      </p:cxnSp>
      <p:cxnSp>
        <p:nvCxnSpPr>
          <p:cNvPr id="290" name="Google Shape;290;p5"/>
          <p:cNvCxnSpPr/>
          <p:nvPr/>
        </p:nvCxnSpPr>
        <p:spPr>
          <a:xfrm>
            <a:off x="3429000" y="5777867"/>
            <a:ext cx="5562600" cy="1336"/>
          </a:xfrm>
          <a:prstGeom prst="straightConnector1">
            <a:avLst/>
          </a:prstGeom>
          <a:noFill/>
          <a:ln w="9525" cap="flat" cmpd="sng">
            <a:solidFill>
              <a:srgbClr val="000000"/>
            </a:solidFill>
            <a:prstDash val="solid"/>
            <a:round/>
            <a:headEnd type="none" w="med" len="med"/>
            <a:tailEnd type="none" w="med" len="med"/>
          </a:ln>
        </p:spPr>
      </p:cxnSp>
      <p:sp>
        <p:nvSpPr>
          <p:cNvPr id="291" name="Google Shape;291;p5"/>
          <p:cNvSpPr/>
          <p:nvPr/>
        </p:nvSpPr>
        <p:spPr>
          <a:xfrm>
            <a:off x="3733800" y="3086100"/>
            <a:ext cx="5029200" cy="2828244"/>
          </a:xfrm>
          <a:custGeom>
            <a:avLst/>
            <a:gdLst/>
            <a:ahLst/>
            <a:cxnLst/>
            <a:rect l="l" t="t" r="r" b="b"/>
            <a:pathLst>
              <a:path w="3216" h="1832" extrusionOk="0">
                <a:moveTo>
                  <a:pt x="0" y="1592"/>
                </a:moveTo>
                <a:cubicBezTo>
                  <a:pt x="120" y="1516"/>
                  <a:pt x="240" y="1440"/>
                  <a:pt x="336" y="1448"/>
                </a:cubicBezTo>
                <a:cubicBezTo>
                  <a:pt x="432" y="1456"/>
                  <a:pt x="480" y="1640"/>
                  <a:pt x="576" y="1640"/>
                </a:cubicBezTo>
                <a:cubicBezTo>
                  <a:pt x="672" y="1640"/>
                  <a:pt x="824" y="1456"/>
                  <a:pt x="912" y="1448"/>
                </a:cubicBezTo>
                <a:cubicBezTo>
                  <a:pt x="1000" y="1440"/>
                  <a:pt x="1048" y="1584"/>
                  <a:pt x="1104" y="1592"/>
                </a:cubicBezTo>
                <a:cubicBezTo>
                  <a:pt x="1160" y="1600"/>
                  <a:pt x="1176" y="1496"/>
                  <a:pt x="1248" y="1496"/>
                </a:cubicBezTo>
                <a:cubicBezTo>
                  <a:pt x="1320" y="1496"/>
                  <a:pt x="1448" y="1608"/>
                  <a:pt x="1536" y="1592"/>
                </a:cubicBezTo>
                <a:cubicBezTo>
                  <a:pt x="1624" y="1576"/>
                  <a:pt x="1696" y="1408"/>
                  <a:pt x="1776" y="1400"/>
                </a:cubicBezTo>
                <a:cubicBezTo>
                  <a:pt x="1856" y="1392"/>
                  <a:pt x="1920" y="1776"/>
                  <a:pt x="2016" y="1544"/>
                </a:cubicBezTo>
                <a:cubicBezTo>
                  <a:pt x="2112" y="1312"/>
                  <a:pt x="2224" y="0"/>
                  <a:pt x="2352" y="8"/>
                </a:cubicBezTo>
                <a:cubicBezTo>
                  <a:pt x="2480" y="16"/>
                  <a:pt x="2672" y="1352"/>
                  <a:pt x="2784" y="1592"/>
                </a:cubicBezTo>
                <a:cubicBezTo>
                  <a:pt x="2896" y="1832"/>
                  <a:pt x="2952" y="1448"/>
                  <a:pt x="3024" y="1448"/>
                </a:cubicBezTo>
                <a:cubicBezTo>
                  <a:pt x="3096" y="1448"/>
                  <a:pt x="3184" y="1568"/>
                  <a:pt x="3216" y="1592"/>
                </a:cubicBezTo>
              </a:path>
            </a:pathLst>
          </a:custGeom>
          <a:noFill/>
          <a:ln w="50800" cap="flat" cmpd="sng">
            <a:solidFill>
              <a:srgbClr val="00820C"/>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92" name="Google Shape;292;p5"/>
          <p:cNvSpPr txBox="1"/>
          <p:nvPr/>
        </p:nvSpPr>
        <p:spPr>
          <a:xfrm>
            <a:off x="3429000" y="4688795"/>
            <a:ext cx="3009900" cy="366713"/>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800"/>
              <a:buFont typeface="Noto Sans Symbols"/>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Habitual, esperado</a:t>
            </a:r>
            <a:endParaRPr kumimoji="0" lang="es-ES" sz="1800" b="0" i="0" u="none" strike="noStrike" kern="1200" cap="none" spc="0" normalizeH="0" baseline="0" dirty="0">
              <a:ln>
                <a:noFill/>
              </a:ln>
              <a:solidFill>
                <a:prstClr val="black"/>
              </a:solidFill>
              <a:effectLst/>
              <a:uLnTx/>
              <a:uFillTx/>
              <a:latin typeface="Arial"/>
            </a:endParaRPr>
          </a:p>
        </p:txBody>
      </p:sp>
      <p:sp>
        <p:nvSpPr>
          <p:cNvPr id="293" name="Google Shape;293;p5"/>
          <p:cNvSpPr txBox="1"/>
          <p:nvPr/>
        </p:nvSpPr>
        <p:spPr>
          <a:xfrm rot="-5400000">
            <a:off x="1595918" y="4173383"/>
            <a:ext cx="2828244" cy="380721"/>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800"/>
              <a:buFont typeface="Noto Sans Symbols"/>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 Casos</a:t>
            </a:r>
            <a:endParaRPr kumimoji="0" lang="es-ES" sz="1800" b="0" i="0" u="none" strike="noStrike" kern="1200" cap="none" spc="0" normalizeH="0" baseline="0" dirty="0">
              <a:ln>
                <a:noFill/>
              </a:ln>
              <a:solidFill>
                <a:prstClr val="black"/>
              </a:solidFill>
              <a:effectLst/>
              <a:uLnTx/>
              <a:uFillTx/>
              <a:latin typeface="Arial"/>
            </a:endParaRPr>
          </a:p>
        </p:txBody>
      </p:sp>
      <p:sp>
        <p:nvSpPr>
          <p:cNvPr id="294" name="Google Shape;294;p5"/>
          <p:cNvSpPr txBox="1"/>
          <p:nvPr/>
        </p:nvSpPr>
        <p:spPr>
          <a:xfrm>
            <a:off x="3429000" y="5990545"/>
            <a:ext cx="1066800" cy="366713"/>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
                <a:srgbClr val="000000"/>
              </a:buClr>
              <a:buSzPts val="1800"/>
              <a:buFont typeface="Noto Sans Symbols"/>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Tiempo</a:t>
            </a:r>
            <a:endParaRPr kumimoji="0" lang="es-ES" sz="1800" b="0" i="0" u="none" strike="noStrike" kern="1200" cap="none" spc="0" normalizeH="0" baseline="0" dirty="0">
              <a:ln>
                <a:noFill/>
              </a:ln>
              <a:solidFill>
                <a:prstClr val="black"/>
              </a:solidFill>
              <a:effectLst/>
              <a:uLnTx/>
              <a:uFillTx/>
              <a:latin typeface="Arial"/>
            </a:endParaRPr>
          </a:p>
        </p:txBody>
      </p:sp>
      <p:cxnSp>
        <p:nvCxnSpPr>
          <p:cNvPr id="295" name="Google Shape;295;p5"/>
          <p:cNvCxnSpPr/>
          <p:nvPr/>
        </p:nvCxnSpPr>
        <p:spPr>
          <a:xfrm>
            <a:off x="4343400" y="6215969"/>
            <a:ext cx="3886200" cy="0"/>
          </a:xfrm>
          <a:prstGeom prst="straightConnector1">
            <a:avLst/>
          </a:prstGeom>
          <a:noFill/>
          <a:ln w="31750" cap="flat" cmpd="sng">
            <a:solidFill>
              <a:srgbClr val="000000"/>
            </a:solidFill>
            <a:prstDash val="solid"/>
            <a:round/>
            <a:headEnd type="none" w="med" len="med"/>
            <a:tailEnd type="triangle" w="med" len="med"/>
          </a:ln>
        </p:spPr>
      </p:cxnSp>
      <p:sp>
        <p:nvSpPr>
          <p:cNvPr id="296" name="Google Shape;296;p5"/>
          <p:cNvSpPr/>
          <p:nvPr/>
        </p:nvSpPr>
        <p:spPr>
          <a:xfrm>
            <a:off x="6461651" y="3091770"/>
            <a:ext cx="457207" cy="2204131"/>
          </a:xfrm>
          <a:prstGeom prst="leftBrace">
            <a:avLst>
              <a:gd name="adj1" fmla="val 8333"/>
              <a:gd name="adj2" fmla="val 50000"/>
            </a:avLst>
          </a:prstGeom>
          <a:noFill/>
          <a:ln w="2857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0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97" name="Google Shape;297;p5"/>
          <p:cNvSpPr txBox="1"/>
          <p:nvPr/>
        </p:nvSpPr>
        <p:spPr>
          <a:xfrm>
            <a:off x="3848100" y="3469595"/>
            <a:ext cx="3009900" cy="646290"/>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800"/>
              <a:buFont typeface="Noto Sans Symbols"/>
              <a:buNone/>
              <a:tabLst/>
              <a:defRPr/>
            </a:pP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Más de lo </a:t>
            </a:r>
            <a:br>
              <a:rPr kumimoji="0" lang="es-ES" sz="1800" b="1" i="0" u="none" strike="noStrike" kern="1200" cap="none" spc="0" normalizeH="0" baseline="0" dirty="0">
                <a:ln>
                  <a:noFill/>
                </a:ln>
                <a:solidFill>
                  <a:srgbClr val="000000"/>
                </a:solidFill>
                <a:effectLst/>
                <a:uLnTx/>
                <a:uFillTx/>
                <a:latin typeface="Arial"/>
                <a:ea typeface="Arial"/>
                <a:cs typeface="Arial"/>
                <a:sym typeface="Arial"/>
              </a:rPr>
            </a:b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esperado</a:t>
            </a:r>
            <a:r>
              <a:rPr lang="es-ES" dirty="0">
                <a:solidFill>
                  <a:prstClr val="black"/>
                </a:solidFill>
                <a:latin typeface="Arial"/>
                <a:sym typeface="Arial"/>
              </a:rPr>
              <a:t> </a:t>
            </a:r>
            <a:r>
              <a:rPr kumimoji="0" lang="es-ES" sz="1800" b="1" i="0" u="none" strike="noStrike" kern="1200" cap="none" spc="0" normalizeH="0" baseline="0" dirty="0">
                <a:ln>
                  <a:noFill/>
                </a:ln>
                <a:solidFill>
                  <a:srgbClr val="000000"/>
                </a:solidFill>
                <a:effectLst/>
                <a:uLnTx/>
                <a:uFillTx/>
                <a:latin typeface="Arial"/>
                <a:ea typeface="Arial"/>
                <a:cs typeface="Arial"/>
                <a:sym typeface="Arial"/>
              </a:rPr>
              <a:t>= Brote</a:t>
            </a:r>
            <a:endParaRPr kumimoji="0" lang="es-ES" sz="1800" b="0" i="0" u="none" strike="noStrike" kern="1200" cap="none" spc="0" normalizeH="0" baseline="0" dirty="0">
              <a:ln>
                <a:noFill/>
              </a:ln>
              <a:solidFill>
                <a:prstClr val="black"/>
              </a:solidFill>
              <a:effectLst/>
              <a:uLnTx/>
              <a:uFillTx/>
              <a:latin typeface="Arial"/>
            </a:endParaRPr>
          </a:p>
        </p:txBody>
      </p:sp>
      <p:sp>
        <p:nvSpPr>
          <p:cNvPr id="2" name="Title 1">
            <a:extLst>
              <a:ext uri="{FF2B5EF4-FFF2-40B4-BE49-F238E27FC236}">
                <a16:creationId xmlns:a16="http://schemas.microsoft.com/office/drawing/2014/main" id="{DE7B7112-C2BE-F4E1-A697-ADA667E29979}"/>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¿Qué es un brote?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4" name="Google Shape;304;p6"/>
          <p:cNvSpPr txBox="1">
            <a:spLocks noGrp="1"/>
          </p:cNvSpPr>
          <p:nvPr>
            <p:ph type="body" sz="quarter" idx="16"/>
          </p:nvPr>
        </p:nvSpPr>
        <p:spPr>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en-US" sz="1200"/>
              <a:t>Adaptado de Botswana IDSR. Semana 46; 2015</a:t>
            </a:r>
            <a:endParaRPr/>
          </a:p>
          <a:p>
            <a:pPr marL="0" lvl="0" indent="0" algn="r" rtl="0">
              <a:lnSpc>
                <a:spcPct val="90000"/>
              </a:lnSpc>
              <a:spcBef>
                <a:spcPts val="1000"/>
              </a:spcBef>
              <a:spcAft>
                <a:spcPts val="0"/>
              </a:spcAft>
              <a:buClr>
                <a:schemeClr val="dk1"/>
              </a:buClr>
              <a:buSzPts val="1200"/>
              <a:buNone/>
            </a:pPr>
            <a:endParaRPr/>
          </a:p>
        </p:txBody>
      </p:sp>
      <p:graphicFrame>
        <p:nvGraphicFramePr>
          <p:cNvPr id="305" name="Google Shape;305;p6"/>
          <p:cNvGraphicFramePr/>
          <p:nvPr>
            <p:extLst>
              <p:ext uri="{D42A27DB-BD31-4B8C-83A1-F6EECF244321}">
                <p14:modId xmlns:p14="http://schemas.microsoft.com/office/powerpoint/2010/main" val="3977137853"/>
              </p:ext>
            </p:extLst>
          </p:nvPr>
        </p:nvGraphicFramePr>
        <p:xfrm>
          <a:off x="838200" y="1666754"/>
          <a:ext cx="10354519" cy="4595150"/>
        </p:xfrm>
        <a:graphic>
          <a:graphicData uri="http://schemas.openxmlformats.org/drawingml/2006/chart">
            <c:chart xmlns:c="http://schemas.openxmlformats.org/drawingml/2006/chart" xmlns:r="http://schemas.openxmlformats.org/officeDocument/2006/relationships" r:id="rId3"/>
          </a:graphicData>
        </a:graphic>
      </p:graphicFrame>
      <p:grpSp>
        <p:nvGrpSpPr>
          <p:cNvPr id="306" name="Google Shape;306;p6"/>
          <p:cNvGrpSpPr/>
          <p:nvPr/>
        </p:nvGrpSpPr>
        <p:grpSpPr>
          <a:xfrm>
            <a:off x="8309029" y="2647255"/>
            <a:ext cx="1925896" cy="918135"/>
            <a:chOff x="8039907" y="2417493"/>
            <a:chExt cx="1925896" cy="918135"/>
          </a:xfrm>
        </p:grpSpPr>
        <p:cxnSp>
          <p:nvCxnSpPr>
            <p:cNvPr id="307" name="Google Shape;307;p6"/>
            <p:cNvCxnSpPr/>
            <p:nvPr/>
          </p:nvCxnSpPr>
          <p:spPr>
            <a:xfrm flipH="1">
              <a:off x="8039907" y="3070634"/>
              <a:ext cx="370502" cy="264994"/>
            </a:xfrm>
            <a:prstGeom prst="straightConnector1">
              <a:avLst/>
            </a:prstGeom>
            <a:noFill/>
            <a:ln w="38100" cap="flat" cmpd="sng">
              <a:solidFill>
                <a:srgbClr val="C00000"/>
              </a:solidFill>
              <a:prstDash val="solid"/>
              <a:miter lim="800000"/>
              <a:headEnd type="none" w="sm" len="sm"/>
              <a:tailEnd type="triangle" w="med" len="med"/>
            </a:ln>
          </p:spPr>
        </p:cxnSp>
        <p:sp>
          <p:nvSpPr>
            <p:cNvPr id="308" name="Google Shape;308;p6"/>
            <p:cNvSpPr/>
            <p:nvPr/>
          </p:nvSpPr>
          <p:spPr>
            <a:xfrm>
              <a:off x="8377687" y="2417493"/>
              <a:ext cx="1588116" cy="715089"/>
            </a:xfrm>
            <a:prstGeom prst="roundRect">
              <a:avLst>
                <a:gd name="adj" fmla="val 16667"/>
              </a:avLst>
            </a:prstGeom>
            <a:noFill/>
            <a:ln w="38100" cap="flat" cmpd="sng">
              <a:solidFill>
                <a:srgbClr val="C00000"/>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a:ea typeface="Arial"/>
                  <a:cs typeface="Arial"/>
                  <a:sym typeface="Arial"/>
                </a:rPr>
                <a:t>Umbral de acción</a:t>
              </a:r>
              <a:endParaRPr kumimoji="0" lang="es-ES" sz="1800" b="0" i="0" u="none" strike="noStrike" kern="1200" cap="none" spc="0" normalizeH="0" baseline="0" dirty="0">
                <a:ln>
                  <a:noFill/>
                </a:ln>
                <a:solidFill>
                  <a:prstClr val="black"/>
                </a:solidFill>
                <a:effectLst/>
                <a:uLnTx/>
                <a:uFillTx/>
                <a:latin typeface="Arial"/>
              </a:endParaRPr>
            </a:p>
          </p:txBody>
        </p:sp>
      </p:grpSp>
      <p:grpSp>
        <p:nvGrpSpPr>
          <p:cNvPr id="309" name="Google Shape;309;p6"/>
          <p:cNvGrpSpPr/>
          <p:nvPr/>
        </p:nvGrpSpPr>
        <p:grpSpPr>
          <a:xfrm>
            <a:off x="5058346" y="3302070"/>
            <a:ext cx="1724419" cy="1609720"/>
            <a:chOff x="5058346" y="3302070"/>
            <a:chExt cx="1724419" cy="1609720"/>
          </a:xfrm>
        </p:grpSpPr>
        <p:cxnSp>
          <p:nvCxnSpPr>
            <p:cNvPr id="310" name="Google Shape;310;p6"/>
            <p:cNvCxnSpPr/>
            <p:nvPr/>
          </p:nvCxnSpPr>
          <p:spPr>
            <a:xfrm>
              <a:off x="5795840" y="4017159"/>
              <a:ext cx="986925" cy="894631"/>
            </a:xfrm>
            <a:prstGeom prst="straightConnector1">
              <a:avLst/>
            </a:prstGeom>
            <a:noFill/>
            <a:ln w="38100" cap="flat" cmpd="sng">
              <a:solidFill>
                <a:schemeClr val="accent1"/>
              </a:solidFill>
              <a:prstDash val="solid"/>
              <a:miter lim="800000"/>
              <a:headEnd type="none" w="sm" len="sm"/>
              <a:tailEnd type="triangle" w="med" len="med"/>
            </a:ln>
          </p:spPr>
        </p:cxnSp>
        <p:sp>
          <p:nvSpPr>
            <p:cNvPr id="311" name="Google Shape;311;p6"/>
            <p:cNvSpPr/>
            <p:nvPr/>
          </p:nvSpPr>
          <p:spPr>
            <a:xfrm>
              <a:off x="5058346" y="3302070"/>
              <a:ext cx="1474989" cy="715089"/>
            </a:xfrm>
            <a:prstGeom prst="roundRect">
              <a:avLst>
                <a:gd name="adj" fmla="val 16667"/>
              </a:avLst>
            </a:prstGeom>
            <a:noFill/>
            <a:ln w="38100" cap="flat" cmpd="sng">
              <a:solidFill>
                <a:srgbClr val="0070C0"/>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a:ea typeface="Arial"/>
                  <a:cs typeface="Arial"/>
                  <a:sym typeface="Arial"/>
                </a:rPr>
                <a:t>Umbral de alerta</a:t>
              </a:r>
              <a:endParaRPr kumimoji="0" lang="es-ES" sz="1800" b="0" i="0" u="none" strike="noStrike" kern="1200" cap="none" spc="0" normalizeH="0" baseline="0" dirty="0">
                <a:ln>
                  <a:noFill/>
                </a:ln>
                <a:solidFill>
                  <a:prstClr val="black"/>
                </a:solidFill>
                <a:effectLst/>
                <a:uLnTx/>
                <a:uFillTx/>
                <a:latin typeface="Arial"/>
              </a:endParaRPr>
            </a:p>
          </p:txBody>
        </p:sp>
      </p:grpSp>
      <p:sp>
        <p:nvSpPr>
          <p:cNvPr id="2" name="Title 1">
            <a:extLst>
              <a:ext uri="{FF2B5EF4-FFF2-40B4-BE49-F238E27FC236}">
                <a16:creationId xmlns:a16="http://schemas.microsoft.com/office/drawing/2014/main" id="{E97DEC94-7FF3-3739-654B-0D0D699A7B89}"/>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¿Los casos superaron el umbral? (1/2)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8" name="Google Shape;318;p7"/>
          <p:cNvSpPr txBox="1">
            <a:spLocks noGrp="1"/>
          </p:cNvSpPr>
          <p:nvPr>
            <p:ph sz="half" idx="2"/>
          </p:nvPr>
        </p:nvSpPr>
        <p:spPr>
          <a:xfrm>
            <a:off x="838200" y="1457591"/>
            <a:ext cx="10889512"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None/>
            </a:pPr>
            <a:r>
              <a:rPr lang="es-ES" sz="2400" b="1" dirty="0"/>
              <a:t>Infecciones </a:t>
            </a:r>
            <a:r>
              <a:rPr lang="es-ES" sz="2400" b="1" i="1" dirty="0"/>
              <a:t>por Salmonella </a:t>
            </a:r>
            <a:r>
              <a:rPr lang="es-ES" sz="2400" b="1" dirty="0" err="1"/>
              <a:t>Paratyphi</a:t>
            </a:r>
            <a:r>
              <a:rPr lang="es-ES" sz="2400" b="1" dirty="0"/>
              <a:t> A y </a:t>
            </a:r>
            <a:r>
              <a:rPr lang="es-ES" sz="2400" b="1" i="1" dirty="0"/>
              <a:t>Salmonella </a:t>
            </a:r>
            <a:r>
              <a:rPr lang="es-ES" sz="2400" b="1" dirty="0" err="1"/>
              <a:t>Typhi</a:t>
            </a:r>
            <a:r>
              <a:rPr lang="es-ES" sz="2400" b="1" dirty="0"/>
              <a:t> diagnosticadas en el Hospital A, Camboya, enero 2011- agosto 2013.</a:t>
            </a:r>
            <a:endParaRPr lang="es-ES" dirty="0"/>
          </a:p>
        </p:txBody>
      </p:sp>
      <p:graphicFrame>
        <p:nvGraphicFramePr>
          <p:cNvPr id="319" name="Google Shape;319;p7"/>
          <p:cNvGraphicFramePr/>
          <p:nvPr>
            <p:extLst>
              <p:ext uri="{D42A27DB-BD31-4B8C-83A1-F6EECF244321}">
                <p14:modId xmlns:p14="http://schemas.microsoft.com/office/powerpoint/2010/main" val="1385188896"/>
              </p:ext>
            </p:extLst>
          </p:nvPr>
        </p:nvGraphicFramePr>
        <p:xfrm>
          <a:off x="1972750" y="2280521"/>
          <a:ext cx="7788608" cy="4206240"/>
        </p:xfrm>
        <a:graphic>
          <a:graphicData uri="http://schemas.openxmlformats.org/drawingml/2006/chart">
            <c:chart xmlns:c="http://schemas.openxmlformats.org/drawingml/2006/chart" xmlns:r="http://schemas.openxmlformats.org/officeDocument/2006/relationships" r:id="rId3"/>
          </a:graphicData>
        </a:graphic>
      </p:graphicFrame>
      <p:sp>
        <p:nvSpPr>
          <p:cNvPr id="320" name="Google Shape;320;p7"/>
          <p:cNvSpPr/>
          <p:nvPr/>
        </p:nvSpPr>
        <p:spPr>
          <a:xfrm>
            <a:off x="4551073" y="3362085"/>
            <a:ext cx="2631961" cy="1021556"/>
          </a:xfrm>
          <a:prstGeom prst="roundRect">
            <a:avLst>
              <a:gd name="adj" fmla="val 16667"/>
            </a:avLst>
          </a:prstGeom>
          <a:noFill/>
          <a:ln w="38100" cap="flat" cmpd="sng">
            <a:solidFill>
              <a:srgbClr val="C00000"/>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dirty="0">
                <a:ln>
                  <a:noFill/>
                </a:ln>
                <a:solidFill>
                  <a:prstClr val="black"/>
                </a:solidFill>
                <a:effectLst/>
                <a:uLnTx/>
                <a:uFillTx/>
                <a:latin typeface="Arial"/>
                <a:ea typeface="Arial"/>
                <a:cs typeface="Arial"/>
                <a:sym typeface="Arial"/>
              </a:rPr>
              <a:t>Umbral de actuación</a:t>
            </a:r>
            <a:r>
              <a:rPr kumimoji="0" lang="es-ES" sz="1800" b="0" i="0" u="none" strike="noStrike" kern="1200" cap="none" spc="0" normalizeH="0" baseline="0" dirty="0">
                <a:ln>
                  <a:noFill/>
                </a:ln>
                <a:solidFill>
                  <a:prstClr val="black"/>
                </a:solidFill>
                <a:effectLst/>
                <a:uLnTx/>
                <a:uFillTx/>
                <a:latin typeface="Arial"/>
                <a:ea typeface="Arial"/>
                <a:cs typeface="Arial"/>
                <a:sym typeface="Arial"/>
              </a:rPr>
              <a:t>: 5 casos </a:t>
            </a:r>
            <a:r>
              <a:rPr kumimoji="0" lang="es-ES" sz="1800" b="0" i="1" u="none" strike="noStrike" kern="1200" cap="none" spc="0" normalizeH="0" baseline="0" dirty="0">
                <a:ln>
                  <a:noFill/>
                </a:ln>
                <a:solidFill>
                  <a:prstClr val="black"/>
                </a:solidFill>
                <a:effectLst/>
                <a:uLnTx/>
                <a:uFillTx/>
                <a:latin typeface="Arial"/>
                <a:ea typeface="Arial"/>
                <a:cs typeface="Arial"/>
                <a:sym typeface="Arial"/>
              </a:rPr>
              <a:t>de salmonela </a:t>
            </a:r>
            <a:r>
              <a:rPr kumimoji="0" lang="es-ES" sz="1800" b="0" i="0" u="none" strike="noStrike" kern="1200" cap="none" spc="0" normalizeH="0" baseline="0" dirty="0">
                <a:ln>
                  <a:noFill/>
                </a:ln>
                <a:solidFill>
                  <a:prstClr val="black"/>
                </a:solidFill>
                <a:effectLst/>
                <a:uLnTx/>
                <a:uFillTx/>
                <a:latin typeface="Arial"/>
                <a:ea typeface="Arial"/>
                <a:cs typeface="Arial"/>
                <a:sym typeface="Arial"/>
              </a:rPr>
              <a:t>(combinados) al mes</a:t>
            </a:r>
            <a:endParaRPr kumimoji="0" lang="es-ES" sz="1800" b="0" i="0" u="none" strike="noStrike" kern="1200" cap="none" spc="0" normalizeH="0" baseline="0" dirty="0">
              <a:ln>
                <a:noFill/>
              </a:ln>
              <a:solidFill>
                <a:prstClr val="black"/>
              </a:solidFill>
              <a:effectLst/>
              <a:uLnTx/>
              <a:uFillTx/>
              <a:latin typeface="Arial"/>
            </a:endParaRPr>
          </a:p>
        </p:txBody>
      </p:sp>
      <p:cxnSp>
        <p:nvCxnSpPr>
          <p:cNvPr id="321" name="Google Shape;321;p7"/>
          <p:cNvCxnSpPr/>
          <p:nvPr/>
        </p:nvCxnSpPr>
        <p:spPr>
          <a:xfrm>
            <a:off x="2816885" y="4864471"/>
            <a:ext cx="6858000" cy="0"/>
          </a:xfrm>
          <a:prstGeom prst="straightConnector1">
            <a:avLst/>
          </a:prstGeom>
          <a:noFill/>
          <a:ln w="38100" cap="flat" cmpd="sng">
            <a:solidFill>
              <a:srgbClr val="C00000"/>
            </a:solidFill>
            <a:prstDash val="lgDash"/>
            <a:miter lim="800000"/>
            <a:headEnd type="none" w="sm" len="sm"/>
            <a:tailEnd type="none" w="sm" len="sm"/>
          </a:ln>
        </p:spPr>
      </p:cxnSp>
      <p:sp>
        <p:nvSpPr>
          <p:cNvPr id="322" name="Google Shape;322;p7"/>
          <p:cNvSpPr txBox="1"/>
          <p:nvPr/>
        </p:nvSpPr>
        <p:spPr>
          <a:xfrm>
            <a:off x="2806252" y="6241202"/>
            <a:ext cx="6858000" cy="338514"/>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prstClr val="black"/>
                </a:solidFill>
                <a:latin typeface="Arial"/>
                <a:ea typeface="Arial"/>
                <a:cs typeface="Arial"/>
                <a:sym typeface="Arial"/>
              </a:rPr>
              <a:t>      </a:t>
            </a:r>
            <a:r>
              <a:rPr kumimoji="0" lang="en-US" sz="1600" b="0" i="0" u="none" strike="noStrike" kern="1200" cap="none" spc="0" normalizeH="0" baseline="0" noProof="0" dirty="0">
                <a:ln>
                  <a:noFill/>
                </a:ln>
                <a:solidFill>
                  <a:prstClr val="black"/>
                </a:solidFill>
                <a:effectLst/>
                <a:uLnTx/>
                <a:uFillTx/>
                <a:latin typeface="Arial"/>
                <a:ea typeface="Arial"/>
                <a:cs typeface="Arial"/>
                <a:sym typeface="Arial"/>
              </a:rPr>
              <a:t>2011 				           2012 			 	      2013</a:t>
            </a:r>
            <a:endParaRPr kumimoji="0" sz="1800" b="0" i="0" u="none" strike="noStrike" kern="1200" cap="none" spc="0" normalizeH="0" baseline="0" noProof="0" dirty="0">
              <a:ln>
                <a:noFill/>
              </a:ln>
              <a:solidFill>
                <a:prstClr val="black"/>
              </a:solidFill>
              <a:effectLst/>
              <a:uLnTx/>
              <a:uFillTx/>
              <a:latin typeface="Arial"/>
              <a:ea typeface="+mn-ea"/>
              <a:cs typeface="+mn-cs"/>
            </a:endParaRPr>
          </a:p>
        </p:txBody>
      </p:sp>
      <p:cxnSp>
        <p:nvCxnSpPr>
          <p:cNvPr id="323" name="Google Shape;323;p7"/>
          <p:cNvCxnSpPr>
            <a:cxnSpLocks/>
            <a:stCxn id="320" idx="2"/>
          </p:cNvCxnSpPr>
          <p:nvPr/>
        </p:nvCxnSpPr>
        <p:spPr>
          <a:xfrm>
            <a:off x="5867054" y="4383641"/>
            <a:ext cx="0" cy="480830"/>
          </a:xfrm>
          <a:prstGeom prst="straightConnector1">
            <a:avLst/>
          </a:prstGeom>
          <a:noFill/>
          <a:ln w="38100" cap="flat" cmpd="sng">
            <a:solidFill>
              <a:srgbClr val="C00000"/>
            </a:solidFill>
            <a:prstDash val="solid"/>
            <a:miter lim="800000"/>
            <a:headEnd type="none" w="sm" len="sm"/>
            <a:tailEnd type="triangle" w="med" len="med"/>
          </a:ln>
        </p:spPr>
      </p:cxnSp>
      <p:sp>
        <p:nvSpPr>
          <p:cNvPr id="4" name="Title 1">
            <a:extLst>
              <a:ext uri="{FF2B5EF4-FFF2-40B4-BE49-F238E27FC236}">
                <a16:creationId xmlns:a16="http://schemas.microsoft.com/office/drawing/2014/main" id="{DF481ED3-80F1-A36E-3510-008F1BB0F39D}"/>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¿Los casos superaron el umbral? (2/2)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30" name="Google Shape;330;p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87020" lvl="0" indent="-287020" algn="l" rtl="0">
              <a:lnSpc>
                <a:spcPct val="100000"/>
              </a:lnSpc>
              <a:spcBef>
                <a:spcPts val="0"/>
              </a:spcBef>
              <a:spcAft>
                <a:spcPts val="0"/>
              </a:spcAft>
              <a:buClr>
                <a:schemeClr val="dk1"/>
              </a:buClr>
              <a:buSzPts val="2800"/>
              <a:buChar char="•"/>
            </a:pPr>
            <a:r>
              <a:rPr lang="es-ES" dirty="0"/>
              <a:t>Revisión de los datos de vigilancia</a:t>
            </a:r>
          </a:p>
          <a:p>
            <a:pPr marL="287020" lvl="0" indent="-287020" algn="l" rtl="0">
              <a:lnSpc>
                <a:spcPct val="100000"/>
              </a:lnSpc>
              <a:spcBef>
                <a:spcPts val="1200"/>
              </a:spcBef>
              <a:spcAft>
                <a:spcPts val="0"/>
              </a:spcAft>
              <a:buClr>
                <a:schemeClr val="dk1"/>
              </a:buClr>
              <a:buSzPts val="2800"/>
              <a:buChar char="•"/>
            </a:pPr>
            <a:r>
              <a:rPr lang="es-ES" dirty="0"/>
              <a:t>El clínico o el veterinario alertan de diagnósticos o </a:t>
            </a:r>
            <a:br>
              <a:rPr lang="es-ES" dirty="0"/>
            </a:br>
            <a:r>
              <a:rPr lang="es-ES" dirty="0"/>
              <a:t>conglomerados inusuales</a:t>
            </a:r>
          </a:p>
          <a:p>
            <a:pPr marL="287020" lvl="0" indent="-287020" algn="l" rtl="0">
              <a:lnSpc>
                <a:spcPct val="100000"/>
              </a:lnSpc>
              <a:spcBef>
                <a:spcPts val="1200"/>
              </a:spcBef>
              <a:spcAft>
                <a:spcPts val="0"/>
              </a:spcAft>
              <a:buClr>
                <a:schemeClr val="dk1"/>
              </a:buClr>
              <a:buSzPts val="2800"/>
              <a:buChar char="•"/>
            </a:pPr>
            <a:r>
              <a:rPr lang="es-ES" dirty="0"/>
              <a:t>Informes de laboratorio</a:t>
            </a:r>
          </a:p>
          <a:p>
            <a:pPr marL="287020" lvl="0" indent="-287020" algn="l" rtl="0">
              <a:lnSpc>
                <a:spcPct val="100000"/>
              </a:lnSpc>
              <a:spcBef>
                <a:spcPts val="1200"/>
              </a:spcBef>
              <a:spcAft>
                <a:spcPts val="0"/>
              </a:spcAft>
              <a:buClr>
                <a:schemeClr val="dk1"/>
              </a:buClr>
              <a:buSzPts val="2800"/>
              <a:buChar char="•"/>
            </a:pPr>
            <a:r>
              <a:rPr lang="es-ES" dirty="0"/>
              <a:t>Mayor vigilancia tras sucesos que afectan al medio ambiente </a:t>
            </a:r>
          </a:p>
          <a:p>
            <a:pPr marL="287020" lvl="0" indent="-287020" algn="l" rtl="0">
              <a:lnSpc>
                <a:spcPct val="100000"/>
              </a:lnSpc>
              <a:spcBef>
                <a:spcPts val="1200"/>
              </a:spcBef>
              <a:spcAft>
                <a:spcPts val="0"/>
              </a:spcAft>
              <a:buClr>
                <a:schemeClr val="dk1"/>
              </a:buClr>
              <a:buSzPts val="2800"/>
              <a:buChar char="•"/>
            </a:pPr>
            <a:r>
              <a:rPr lang="es-ES" dirty="0"/>
              <a:t>Informes del público</a:t>
            </a:r>
          </a:p>
          <a:p>
            <a:pPr marL="287020" lvl="0" indent="-287020" algn="l" rtl="0">
              <a:lnSpc>
                <a:spcPct val="100000"/>
              </a:lnSpc>
              <a:spcBef>
                <a:spcPts val="1200"/>
              </a:spcBef>
              <a:spcAft>
                <a:spcPts val="0"/>
              </a:spcAft>
              <a:buClr>
                <a:schemeClr val="dk1"/>
              </a:buClr>
              <a:buSzPts val="2800"/>
              <a:buChar char="•"/>
            </a:pPr>
            <a:r>
              <a:rPr lang="es-ES" dirty="0"/>
              <a:t>Informes de los medios de comunicación</a:t>
            </a:r>
          </a:p>
          <a:p>
            <a:pPr marL="287020" lvl="0" indent="-109220" algn="l" rtl="0">
              <a:lnSpc>
                <a:spcPct val="100000"/>
              </a:lnSpc>
              <a:spcBef>
                <a:spcPts val="1700"/>
              </a:spcBef>
              <a:spcAft>
                <a:spcPts val="0"/>
              </a:spcAft>
              <a:buClr>
                <a:schemeClr val="dk1"/>
              </a:buClr>
              <a:buSzPts val="2800"/>
              <a:buNone/>
            </a:pPr>
            <a:endParaRPr lang="es-ES" dirty="0">
              <a:solidFill>
                <a:schemeClr val="dk2"/>
              </a:solidFill>
            </a:endParaRPr>
          </a:p>
        </p:txBody>
      </p:sp>
      <p:sp>
        <p:nvSpPr>
          <p:cNvPr id="2" name="Title 1">
            <a:extLst>
              <a:ext uri="{FF2B5EF4-FFF2-40B4-BE49-F238E27FC236}">
                <a16:creationId xmlns:a16="http://schemas.microsoft.com/office/drawing/2014/main" id="{BE8ACE34-B3D0-D88D-5F6B-81E6BDE52A33}"/>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Cómo se identifican los posibles brotes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7" name="Google Shape;337;p9"/>
          <p:cNvSpPr txBox="1">
            <a:spLocks noGrp="1"/>
          </p:cNvSpPr>
          <p:nvPr>
            <p:ph sz="half" idx="2"/>
          </p:nvPr>
        </p:nvSpPr>
        <p:spPr>
          <a:xfrm>
            <a:off x="838199" y="1478857"/>
            <a:ext cx="5458691"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953A"/>
              </a:buClr>
              <a:buSzPts val="2800"/>
              <a:buNone/>
            </a:pPr>
            <a:r>
              <a:rPr lang="es-ES" b="1" dirty="0">
                <a:solidFill>
                  <a:srgbClr val="00953A"/>
                </a:solidFill>
              </a:rPr>
              <a:t>Factores de enfermedad</a:t>
            </a:r>
            <a:endParaRPr lang="es-ES" dirty="0"/>
          </a:p>
          <a:p>
            <a:pPr marL="685800" lvl="1" indent="-342900" algn="l" rtl="0">
              <a:lnSpc>
                <a:spcPct val="100000"/>
              </a:lnSpc>
              <a:spcBef>
                <a:spcPts val="400"/>
              </a:spcBef>
              <a:spcAft>
                <a:spcPts val="0"/>
              </a:spcAft>
              <a:buClr>
                <a:schemeClr val="dk1"/>
              </a:buClr>
              <a:buSzPts val="2400"/>
              <a:buFont typeface="Arial"/>
              <a:buChar char="•"/>
            </a:pPr>
            <a:r>
              <a:rPr lang="es-ES" sz="2800" dirty="0"/>
              <a:t>Número de casos frente a umbral o previsto</a:t>
            </a:r>
          </a:p>
          <a:p>
            <a:pPr marL="685800" lvl="1" indent="-342900" algn="l" rtl="0">
              <a:lnSpc>
                <a:spcPct val="100000"/>
              </a:lnSpc>
              <a:spcBef>
                <a:spcPts val="600"/>
              </a:spcBef>
              <a:spcAft>
                <a:spcPts val="0"/>
              </a:spcAft>
              <a:buClr>
                <a:schemeClr val="dk1"/>
              </a:buClr>
              <a:buSzPts val="2400"/>
              <a:buFont typeface="Arial"/>
              <a:buChar char="•"/>
            </a:pPr>
            <a:r>
              <a:rPr lang="es-ES" sz="2800" dirty="0"/>
              <a:t>Enfermedad nueva o desconocida</a:t>
            </a:r>
          </a:p>
          <a:p>
            <a:pPr marL="685800" lvl="1" indent="-342900" algn="l" rtl="0">
              <a:lnSpc>
                <a:spcPct val="100000"/>
              </a:lnSpc>
              <a:spcBef>
                <a:spcPts val="600"/>
              </a:spcBef>
              <a:spcAft>
                <a:spcPts val="0"/>
              </a:spcAft>
              <a:buClr>
                <a:schemeClr val="dk1"/>
              </a:buClr>
              <a:buSzPts val="2400"/>
              <a:buFont typeface="Arial"/>
              <a:buChar char="•"/>
            </a:pPr>
            <a:r>
              <a:rPr lang="es-ES" sz="2800" dirty="0"/>
              <a:t>Gravedad de la enfermedad</a:t>
            </a:r>
          </a:p>
          <a:p>
            <a:pPr marL="685800" lvl="1" indent="-342900" algn="l" rtl="0">
              <a:lnSpc>
                <a:spcPct val="100000"/>
              </a:lnSpc>
              <a:spcBef>
                <a:spcPts val="600"/>
              </a:spcBef>
              <a:spcAft>
                <a:spcPts val="0"/>
              </a:spcAft>
              <a:buClr>
                <a:schemeClr val="dk1"/>
              </a:buClr>
              <a:buSzPts val="2400"/>
              <a:buFont typeface="Arial"/>
              <a:buChar char="•"/>
            </a:pPr>
            <a:r>
              <a:rPr lang="es-ES" sz="2800" dirty="0"/>
              <a:t>Potencial de propagación</a:t>
            </a:r>
          </a:p>
          <a:p>
            <a:pPr marL="685800" lvl="1" indent="-342900" algn="l" rtl="0">
              <a:lnSpc>
                <a:spcPct val="100000"/>
              </a:lnSpc>
              <a:spcBef>
                <a:spcPts val="600"/>
              </a:spcBef>
              <a:spcAft>
                <a:spcPts val="0"/>
              </a:spcAft>
              <a:buClr>
                <a:schemeClr val="dk1"/>
              </a:buClr>
              <a:buSzPts val="2400"/>
              <a:buFont typeface="Arial"/>
              <a:buChar char="•"/>
            </a:pPr>
            <a:r>
              <a:rPr lang="es-ES" sz="2800" dirty="0"/>
              <a:t>Enfermedades cuya erradicación está prevista a escala mundial (poliomielitis, sarampión, rabia</a:t>
            </a:r>
            <a:r>
              <a:rPr lang="es-ES" dirty="0"/>
              <a:t>) </a:t>
            </a:r>
          </a:p>
        </p:txBody>
      </p:sp>
      <p:sp>
        <p:nvSpPr>
          <p:cNvPr id="338" name="Google Shape;338;p9"/>
          <p:cNvSpPr txBox="1"/>
          <p:nvPr/>
        </p:nvSpPr>
        <p:spPr>
          <a:xfrm>
            <a:off x="6096000" y="1478857"/>
            <a:ext cx="5215360" cy="4639309"/>
          </a:xfrm>
          <a:prstGeom prst="rect">
            <a:avLst/>
          </a:prstGeom>
          <a:noFill/>
          <a:ln>
            <a:noFill/>
          </a:ln>
        </p:spPr>
        <p:txBody>
          <a:bodyPr spcFirstLastPara="1" wrap="square" lIns="91425" tIns="45700" rIns="91425" bIns="45700" anchor="t" anchorCtr="0">
            <a:noAutofit/>
          </a:bodyPr>
          <a:lstStyle/>
          <a:p>
            <a:pPr marL="0" marR="0" lvl="0" indent="0" algn="ctr" defTabSz="457200" rtl="0" eaLnBrk="1" fontAlgn="auto" latinLnBrk="0" hangingPunct="1">
              <a:lnSpc>
                <a:spcPct val="100000"/>
              </a:lnSpc>
              <a:spcBef>
                <a:spcPts val="0"/>
              </a:spcBef>
              <a:spcAft>
                <a:spcPts val="0"/>
              </a:spcAft>
              <a:buClr>
                <a:srgbClr val="00953A"/>
              </a:buClr>
              <a:buSzPts val="2800"/>
              <a:buFont typeface="Arial"/>
              <a:buNone/>
              <a:tabLst/>
              <a:defRPr/>
            </a:pPr>
            <a:r>
              <a:rPr kumimoji="0" lang="es-ES" sz="2800" b="1" i="0" u="none" strike="noStrike" kern="1200" cap="none" spc="0" normalizeH="0" baseline="0" dirty="0">
                <a:ln>
                  <a:noFill/>
                </a:ln>
                <a:solidFill>
                  <a:srgbClr val="00953A"/>
                </a:solidFill>
                <a:effectLst/>
                <a:uLnTx/>
                <a:uFillTx/>
                <a:latin typeface="Arial"/>
                <a:ea typeface="Arial"/>
                <a:cs typeface="Arial"/>
                <a:sym typeface="Arial"/>
              </a:rPr>
              <a:t>Factores de gobernanza</a:t>
            </a:r>
            <a:endParaRPr kumimoji="0" lang="es-ES" sz="1800" b="0" i="0" u="none" strike="noStrike" kern="1200" cap="none" spc="0" normalizeH="0" baseline="0" dirty="0">
              <a:ln>
                <a:noFill/>
              </a:ln>
              <a:solidFill>
                <a:prstClr val="black"/>
              </a:solidFill>
              <a:effectLst/>
              <a:uLnTx/>
              <a:uFillTx/>
              <a:latin typeface="Arial"/>
            </a:endParaRPr>
          </a:p>
          <a:p>
            <a:pPr marL="685800" marR="0" lvl="1" indent="-342900" algn="l" defTabSz="457200" rtl="0" eaLnBrk="1" fontAlgn="auto" latinLnBrk="0" hangingPunct="1">
              <a:lnSpc>
                <a:spcPct val="100000"/>
              </a:lnSpc>
              <a:spcBef>
                <a:spcPts val="400"/>
              </a:spcBef>
              <a:spcAft>
                <a:spcPts val="0"/>
              </a:spcAft>
              <a:buClr>
                <a:prstClr val="black"/>
              </a:buClr>
              <a:buSzPts val="2400"/>
              <a:buFont typeface="Arial"/>
              <a:buChar char="•"/>
              <a:tabLst/>
              <a:defRPr/>
            </a:pPr>
            <a:r>
              <a:rPr kumimoji="0" lang="es-ES" sz="2800" b="0" i="0" u="none" strike="noStrike" kern="1200" cap="none" spc="0" normalizeH="0" baseline="0" dirty="0">
                <a:ln>
                  <a:noFill/>
                </a:ln>
                <a:solidFill>
                  <a:prstClr val="black"/>
                </a:solidFill>
                <a:effectLst/>
                <a:uLnTx/>
                <a:uFillTx/>
                <a:latin typeface="Arial"/>
                <a:ea typeface="Arial"/>
                <a:cs typeface="Arial"/>
                <a:sym typeface="Arial"/>
              </a:rPr>
              <a:t>Recursos disponibles en los Ministerios de Sanidad, Agricultura y/o Medio Ambiente</a:t>
            </a:r>
            <a:endParaRPr kumimoji="0" lang="es-ES" sz="2800" b="0" i="0" u="none" strike="noStrike" kern="1200" cap="none" spc="0" normalizeH="0" baseline="0" dirty="0">
              <a:ln>
                <a:noFill/>
              </a:ln>
              <a:solidFill>
                <a:prstClr val="black"/>
              </a:solidFill>
              <a:effectLst/>
              <a:uLnTx/>
              <a:uFillTx/>
              <a:latin typeface="Arial"/>
            </a:endParaRPr>
          </a:p>
          <a:p>
            <a:pPr marL="685800" marR="0" lvl="1" indent="-342900" algn="l" defTabSz="457200" rtl="0" eaLnBrk="1" fontAlgn="auto" latinLnBrk="0" hangingPunct="1">
              <a:lnSpc>
                <a:spcPct val="100000"/>
              </a:lnSpc>
              <a:spcBef>
                <a:spcPts val="600"/>
              </a:spcBef>
              <a:spcAft>
                <a:spcPts val="0"/>
              </a:spcAft>
              <a:buClr>
                <a:prstClr val="black"/>
              </a:buClr>
              <a:buSzPts val="2400"/>
              <a:buFont typeface="Arial"/>
              <a:buChar char="•"/>
              <a:tabLst/>
              <a:defRPr/>
            </a:pPr>
            <a:r>
              <a:rPr kumimoji="0" lang="es-ES" sz="2800" b="0" i="0" u="none" strike="noStrike" kern="1200" cap="none" spc="0" normalizeH="0" baseline="0" dirty="0">
                <a:ln>
                  <a:noFill/>
                </a:ln>
                <a:solidFill>
                  <a:prstClr val="black"/>
                </a:solidFill>
                <a:effectLst/>
                <a:uLnTx/>
                <a:uFillTx/>
                <a:latin typeface="Arial"/>
                <a:ea typeface="Arial"/>
                <a:cs typeface="Arial"/>
                <a:sym typeface="Arial"/>
              </a:rPr>
              <a:t>Relaciones públicas</a:t>
            </a:r>
            <a:endParaRPr kumimoji="0" lang="es-ES" sz="2800" b="0" i="0" u="none" strike="noStrike" kern="1200" cap="none" spc="0" normalizeH="0" baseline="0" dirty="0">
              <a:ln>
                <a:noFill/>
              </a:ln>
              <a:solidFill>
                <a:prstClr val="black"/>
              </a:solidFill>
              <a:effectLst/>
              <a:uLnTx/>
              <a:uFillTx/>
              <a:latin typeface="Arial"/>
            </a:endParaRPr>
          </a:p>
          <a:p>
            <a:pPr marL="685800" marR="0" lvl="1" indent="-342900" algn="l" defTabSz="457200" rtl="0" eaLnBrk="1" fontAlgn="auto" latinLnBrk="0" hangingPunct="1">
              <a:lnSpc>
                <a:spcPct val="100000"/>
              </a:lnSpc>
              <a:spcBef>
                <a:spcPts val="600"/>
              </a:spcBef>
              <a:spcAft>
                <a:spcPts val="0"/>
              </a:spcAft>
              <a:buClr>
                <a:prstClr val="black"/>
              </a:buClr>
              <a:buSzPts val="2400"/>
              <a:buFont typeface="Arial"/>
              <a:buChar char="•"/>
              <a:tabLst/>
              <a:defRPr/>
            </a:pPr>
            <a:r>
              <a:rPr kumimoji="0" lang="es-ES" sz="2800" b="0" i="0" u="none" strike="noStrike" kern="1200" cap="none" spc="0" normalizeH="0" baseline="0" dirty="0">
                <a:ln>
                  <a:noFill/>
                </a:ln>
                <a:solidFill>
                  <a:prstClr val="black"/>
                </a:solidFill>
                <a:effectLst/>
                <a:uLnTx/>
                <a:uFillTx/>
                <a:latin typeface="Arial"/>
                <a:ea typeface="Arial"/>
                <a:cs typeface="Arial"/>
                <a:sym typeface="Arial"/>
              </a:rPr>
              <a:t>Consideraciones políticas</a:t>
            </a:r>
            <a:endParaRPr kumimoji="0" lang="es-ES" sz="2800" b="0" i="0" u="none" strike="noStrike" kern="1200" cap="none" spc="0" normalizeH="0" baseline="0" dirty="0">
              <a:ln>
                <a:noFill/>
              </a:ln>
              <a:solidFill>
                <a:prstClr val="black"/>
              </a:solidFill>
              <a:effectLst/>
              <a:uLnTx/>
              <a:uFillTx/>
              <a:latin typeface="Arial"/>
            </a:endParaRPr>
          </a:p>
        </p:txBody>
      </p:sp>
      <p:sp>
        <p:nvSpPr>
          <p:cNvPr id="2" name="Title 1">
            <a:extLst>
              <a:ext uri="{FF2B5EF4-FFF2-40B4-BE49-F238E27FC236}">
                <a16:creationId xmlns:a16="http://schemas.microsoft.com/office/drawing/2014/main" id="{B8E0EAD0-4544-06BE-69DC-2EB34CADD03B}"/>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¿Debe investigar? ¡DEPENDE!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8">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8">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 grpId="0" uiExpand="1" build="p"/>
      <p:bldP spid="338" grpId="0" uiExpand="1" build="p"/>
    </p:bldLst>
  </p:timing>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Props1.xml><?xml version="1.0" encoding="utf-8"?>
<ds:datastoreItem xmlns:ds="http://schemas.openxmlformats.org/officeDocument/2006/customXml" ds:itemID="{EC20B4A3-252F-4694-88AE-A82EB45639BD}"/>
</file>

<file path=customXml/itemProps2.xml><?xml version="1.0" encoding="utf-8"?>
<ds:datastoreItem xmlns:ds="http://schemas.openxmlformats.org/officeDocument/2006/customXml" ds:itemID="{657489E6-52BF-40BA-8C5E-8BFEE5B51214}">
  <ds:schemaRefs>
    <ds:schemaRef ds:uri="http://schemas.microsoft.com/sharepoint/v3/contenttype/forms"/>
  </ds:schemaRefs>
</ds:datastoreItem>
</file>

<file path=customXml/itemProps3.xml><?xml version="1.0" encoding="utf-8"?>
<ds:datastoreItem xmlns:ds="http://schemas.openxmlformats.org/officeDocument/2006/customXml" ds:itemID="{98948C54-FEB3-4F16-AC5E-AAE841B0D54F}">
  <ds:schemaRefs>
    <ds:schemaRef ds:uri="http://schemas.microsoft.com/office/2006/metadata/properties"/>
    <ds:schemaRef ds:uri="http://www.w3.org/XML/1998/namespace"/>
    <ds:schemaRef ds:uri="cd03f174-a395-49eb-8ee9-8d943e22f40d"/>
    <ds:schemaRef ds:uri="http://schemas.microsoft.com/office/2006/documentManagement/types"/>
    <ds:schemaRef ds:uri="http://purl.org/dc/elements/1.1/"/>
    <ds:schemaRef ds:uri="http://purl.org/dc/dcmitype/"/>
    <ds:schemaRef ds:uri="http://schemas.openxmlformats.org/package/2006/metadata/core-properties"/>
    <ds:schemaRef ds:uri="http://schemas.microsoft.com/office/infopath/2007/PartnerControls"/>
    <ds:schemaRef ds:uri="52ff0146-47b4-4d51-8c1c-03266fcd63a2"/>
    <ds:schemaRef ds:uri="http://purl.org/dc/terms/"/>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1839</TotalTime>
  <Words>6640</Words>
  <Application>Microsoft Office PowerPoint</Application>
  <PresentationFormat>Widescreen</PresentationFormat>
  <Paragraphs>578</Paragraphs>
  <Slides>31</Slides>
  <Notes>31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31</vt:i4>
      </vt:variant>
    </vt:vector>
  </HeadingPairs>
  <TitlesOfParts>
    <vt:vector size="42" baseType="lpstr">
      <vt:lpstr>Arial</vt:lpstr>
      <vt:lpstr>Arial Re</vt:lpstr>
      <vt:lpstr>Calibri</vt:lpstr>
      <vt:lpstr>Courier New</vt:lpstr>
      <vt:lpstr>Franklin Gothic Medium</vt:lpstr>
      <vt:lpstr>Franklin Gothic Medium Cond</vt:lpstr>
      <vt:lpstr>Georgia</vt:lpstr>
      <vt:lpstr>Libre Franklin Medium</vt:lpstr>
      <vt:lpstr>Noto Sans Symbols</vt:lpstr>
      <vt:lpstr>Wingdings</vt:lpstr>
      <vt:lpstr>Spanish_Template_12_6_2024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¿Investigaría? (1/5)</vt:lpstr>
      <vt:lpstr>¿Investigaría? (2/5)</vt:lpstr>
      <vt:lpstr>¿Investigaría? (3/5)</vt:lpstr>
      <vt:lpstr>¿Investigaría? (4/5)</vt:lpstr>
      <vt:lpstr>¿Investigaría? (5/5)</vt:lpstr>
      <vt:lpstr>Objetivos de una investigación de campo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Martel, Lise (CDC/GHC/DGHP)</dc:creator>
  <cp:keywords>, docId:D3AC1D19B5085FFA7A8ECD9E3BA54EE7</cp:keywords>
  <cp:lastModifiedBy>Gallagher, Darby (CDC/GHC/DGHP)</cp:lastModifiedBy>
  <cp:revision>44</cp:revision>
  <dcterms:created xsi:type="dcterms:W3CDTF">2024-10-04T19:45:02Z</dcterms:created>
  <dcterms:modified xsi:type="dcterms:W3CDTF">2026-03-24T03:44:13Z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2024-10-04T19:46:30Z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791c4b2f-0b2f-4398-9cfd-a03c5655a078</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